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6"/>
  </p:notesMasterIdLst>
  <p:sldIdLst>
    <p:sldId id="256" r:id="rId2"/>
    <p:sldId id="340" r:id="rId3"/>
    <p:sldId id="341" r:id="rId4"/>
    <p:sldId id="342" r:id="rId5"/>
    <p:sldId id="393" r:id="rId6"/>
    <p:sldId id="324" r:id="rId7"/>
    <p:sldId id="349" r:id="rId8"/>
    <p:sldId id="343" r:id="rId9"/>
    <p:sldId id="345" r:id="rId10"/>
    <p:sldId id="347" r:id="rId11"/>
    <p:sldId id="348" r:id="rId12"/>
    <p:sldId id="346" r:id="rId13"/>
    <p:sldId id="390" r:id="rId14"/>
    <p:sldId id="391" r:id="rId15"/>
    <p:sldId id="389" r:id="rId16"/>
    <p:sldId id="350" r:id="rId17"/>
    <p:sldId id="352" r:id="rId18"/>
    <p:sldId id="353" r:id="rId19"/>
    <p:sldId id="354" r:id="rId20"/>
    <p:sldId id="355" r:id="rId21"/>
    <p:sldId id="356" r:id="rId22"/>
    <p:sldId id="358" r:id="rId23"/>
    <p:sldId id="357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92" r:id="rId35"/>
    <p:sldId id="369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385" r:id="rId52"/>
    <p:sldId id="386" r:id="rId53"/>
    <p:sldId id="387" r:id="rId54"/>
    <p:sldId id="307" r:id="rId55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F1D215"/>
    <a:srgbClr val="FFFFFF"/>
    <a:srgbClr val="7030A0"/>
    <a:srgbClr val="800080"/>
    <a:srgbClr val="FFFF00"/>
    <a:srgbClr val="E46C0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8" autoAdjust="0"/>
    <p:restoredTop sz="94660"/>
  </p:normalViewPr>
  <p:slideViewPr>
    <p:cSldViewPr>
      <p:cViewPr varScale="1">
        <p:scale>
          <a:sx n="81" d="100"/>
          <a:sy n="81" d="100"/>
        </p:scale>
        <p:origin x="821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4096705556699159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73B6-4218-8678-E5E364A94430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3B6-4218-8678-E5E364A9443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B6-4218-8678-E5E364A94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61441097205476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8064A2"/>
              </a:solidFill>
            </c:spPr>
            <c:extLst>
              <c:ext xmlns:c16="http://schemas.microsoft.com/office/drawing/2014/chart" uri="{C3380CC4-5D6E-409C-BE32-E72D297353CC}">
                <c16:uniqueId val="{00000001-7621-4CA4-9E2D-D1A4FB11A25F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621-4CA4-9E2D-D1A4FB11A25F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21-4CA4-9E2D-D1A4FB11A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4096705556699159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73B6-4218-8678-E5E364A94430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3B6-4218-8678-E5E364A9443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B6-4218-8678-E5E364A94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409955140020243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8064A2"/>
              </a:solidFill>
            </c:spPr>
            <c:extLst>
              <c:ext xmlns:c16="http://schemas.microsoft.com/office/drawing/2014/chart" uri="{C3380CC4-5D6E-409C-BE32-E72D297353CC}">
                <c16:uniqueId val="{00000001-E7C2-4935-B583-A4E8BCCE72A7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E7C2-4935-B583-A4E8BCCE72A7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C2-4935-B583-A4E8BCCE7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86444342411732E-2"/>
          <c:y val="3.427154469539514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8064A2"/>
              </a:solidFill>
            </c:spPr>
            <c:extLst>
              <c:ext xmlns:c16="http://schemas.microsoft.com/office/drawing/2014/chart" uri="{C3380CC4-5D6E-409C-BE32-E72D297353CC}">
                <c16:uniqueId val="{00000001-DC9F-4E04-9F4D-497D8E4A03D9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DC9F-4E04-9F4D-497D8E4A03D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9F-4E04-9F4D-497D8E4A0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61441097205476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8064A2"/>
              </a:solidFill>
            </c:spPr>
            <c:extLst>
              <c:ext xmlns:c16="http://schemas.microsoft.com/office/drawing/2014/chart" uri="{C3380CC4-5D6E-409C-BE32-E72D297353CC}">
                <c16:uniqueId val="{00000001-7621-4CA4-9E2D-D1A4FB11A25F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621-4CA4-9E2D-D1A4FB11A25F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21-4CA4-9E2D-D1A4FB11A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86444342411732E-2"/>
          <c:y val="3.427154469539514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8064A2"/>
              </a:solidFill>
            </c:spPr>
            <c:extLst>
              <c:ext xmlns:c16="http://schemas.microsoft.com/office/drawing/2014/chart" uri="{C3380CC4-5D6E-409C-BE32-E72D297353CC}">
                <c16:uniqueId val="{00000001-DC9F-4E04-9F4D-497D8E4A03D9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DC9F-4E04-9F4D-497D8E4A03D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9F-4E04-9F4D-497D8E4A0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409955140020243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8064A2"/>
              </a:solidFill>
            </c:spPr>
            <c:extLst>
              <c:ext xmlns:c16="http://schemas.microsoft.com/office/drawing/2014/chart" uri="{C3380CC4-5D6E-409C-BE32-E72D297353CC}">
                <c16:uniqueId val="{00000001-E09D-4401-B53A-34FDE6836A07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E09D-4401-B53A-34FDE6836A07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9D-4401-B53A-34FDE6836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4096705556699159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73B6-4218-8678-E5E364A94430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3B6-4218-8678-E5E364A9443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B6-4218-8678-E5E364A94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61441097205476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8064A2"/>
              </a:solidFill>
            </c:spPr>
            <c:extLst>
              <c:ext xmlns:c16="http://schemas.microsoft.com/office/drawing/2014/chart" uri="{C3380CC4-5D6E-409C-BE32-E72D297353CC}">
                <c16:uniqueId val="{00000001-7621-4CA4-9E2D-D1A4FB11A25F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621-4CA4-9E2D-D1A4FB11A25F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21-4CA4-9E2D-D1A4FB11A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409955140020243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8064A2"/>
              </a:solidFill>
            </c:spPr>
            <c:extLst>
              <c:ext xmlns:c16="http://schemas.microsoft.com/office/drawing/2014/chart" uri="{C3380CC4-5D6E-409C-BE32-E72D297353CC}">
                <c16:uniqueId val="{00000001-E09D-4401-B53A-34FDE6836A07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E09D-4401-B53A-34FDE6836A07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9D-4401-B53A-34FDE6836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86444342411732E-2"/>
          <c:y val="3.427154469539514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8064A2"/>
              </a:solidFill>
            </c:spPr>
            <c:extLst>
              <c:ext xmlns:c16="http://schemas.microsoft.com/office/drawing/2014/chart" uri="{C3380CC4-5D6E-409C-BE32-E72D297353CC}">
                <c16:uniqueId val="{00000001-DC9F-4E04-9F4D-497D8E4A03D9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DC9F-4E04-9F4D-497D8E4A03D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9F-4E04-9F4D-497D8E4A0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409955140020243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8064A2"/>
              </a:solidFill>
            </c:spPr>
            <c:extLst>
              <c:ext xmlns:c16="http://schemas.microsoft.com/office/drawing/2014/chart" uri="{C3380CC4-5D6E-409C-BE32-E72D297353CC}">
                <c16:uniqueId val="{00000001-E09D-4401-B53A-34FDE6836A07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E09D-4401-B53A-34FDE6836A07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9D-4401-B53A-34FDE6836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791"/>
          </a:xfrm>
          <a:prstGeom prst="rect">
            <a:avLst/>
          </a:prstGeom>
        </p:spPr>
        <p:txBody>
          <a:bodyPr vert="horz" lIns="80293" tIns="40147" rIns="80293" bIns="40147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145" y="0"/>
            <a:ext cx="2946347" cy="498791"/>
          </a:xfrm>
          <a:prstGeom prst="rect">
            <a:avLst/>
          </a:prstGeom>
        </p:spPr>
        <p:txBody>
          <a:bodyPr vert="horz" lIns="80293" tIns="40147" rIns="80293" bIns="40147" rtlCol="0"/>
          <a:lstStyle>
            <a:lvl1pPr algn="r">
              <a:defRPr sz="1100"/>
            </a:lvl1pPr>
          </a:lstStyle>
          <a:p>
            <a:fld id="{FC3F14F9-DA86-456C-8BE6-BBB1DF4B600C}" type="datetimeFigureOut">
              <a:rPr lang="en-US" smtClean="0"/>
              <a:t>2/24/2023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7887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93" tIns="40147" rIns="80293" bIns="4014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4"/>
            <a:ext cx="5439410" cy="3909863"/>
          </a:xfrm>
          <a:prstGeom prst="rect">
            <a:avLst/>
          </a:prstGeom>
        </p:spPr>
        <p:txBody>
          <a:bodyPr vert="horz" lIns="80293" tIns="40147" rIns="80293" bIns="401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026"/>
            <a:ext cx="2946347" cy="498789"/>
          </a:xfrm>
          <a:prstGeom prst="rect">
            <a:avLst/>
          </a:prstGeom>
        </p:spPr>
        <p:txBody>
          <a:bodyPr vert="horz" lIns="80293" tIns="40147" rIns="80293" bIns="40147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145" y="9431026"/>
            <a:ext cx="2946347" cy="498789"/>
          </a:xfrm>
          <a:prstGeom prst="rect">
            <a:avLst/>
          </a:prstGeom>
        </p:spPr>
        <p:txBody>
          <a:bodyPr vert="horz" lIns="80293" tIns="40147" rIns="80293" bIns="40147" rtlCol="0" anchor="b"/>
          <a:lstStyle>
            <a:lvl1pPr algn="r">
              <a:defRPr sz="1100"/>
            </a:lvl1pPr>
          </a:lstStyle>
          <a:p>
            <a:fld id="{6D4669B8-88A6-493F-8454-4CD2713794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1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6F2F9F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2250"/>
              </a:lnSpc>
            </a:pPr>
            <a:r>
              <a:rPr spc="-409" dirty="0"/>
              <a:t>PEA</a:t>
            </a:r>
            <a:r>
              <a:rPr spc="-235" dirty="0"/>
              <a:t> </a:t>
            </a:r>
            <a:r>
              <a:rPr spc="-475" dirty="0"/>
              <a:t>PR</a:t>
            </a:r>
            <a:r>
              <a:rPr spc="-550" dirty="0"/>
              <a:t>OD</a:t>
            </a:r>
            <a:r>
              <a:rPr spc="-475" dirty="0"/>
              <a:t>UC</a:t>
            </a:r>
            <a:r>
              <a:rPr spc="-409" dirty="0"/>
              <a:t>T</a:t>
            </a:r>
            <a:r>
              <a:rPr spc="-265" dirty="0"/>
              <a:t> </a:t>
            </a:r>
            <a:r>
              <a:rPr spc="-420" dirty="0"/>
              <a:t>A</a:t>
            </a:r>
            <a:r>
              <a:rPr spc="-400" dirty="0"/>
              <a:t>C</a:t>
            </a:r>
            <a:r>
              <a:rPr spc="-395" dirty="0"/>
              <a:t>C</a:t>
            </a:r>
            <a:r>
              <a:rPr spc="-360" dirty="0"/>
              <a:t>E</a:t>
            </a:r>
            <a:r>
              <a:rPr spc="-434" dirty="0"/>
              <a:t>PTA</a:t>
            </a:r>
            <a:r>
              <a:rPr spc="-610" dirty="0"/>
              <a:t>N</a:t>
            </a:r>
            <a:r>
              <a:rPr spc="-405" dirty="0"/>
              <a:t>C</a:t>
            </a:r>
            <a:r>
              <a:rPr spc="-360" dirty="0"/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1F1F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71717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6F2F9F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2250"/>
              </a:lnSpc>
            </a:pPr>
            <a:r>
              <a:rPr spc="-409" dirty="0"/>
              <a:t>PEA</a:t>
            </a:r>
            <a:r>
              <a:rPr spc="-235" dirty="0"/>
              <a:t> </a:t>
            </a:r>
            <a:r>
              <a:rPr spc="-475" dirty="0"/>
              <a:t>PR</a:t>
            </a:r>
            <a:r>
              <a:rPr spc="-550" dirty="0"/>
              <a:t>OD</a:t>
            </a:r>
            <a:r>
              <a:rPr spc="-475" dirty="0"/>
              <a:t>UC</a:t>
            </a:r>
            <a:r>
              <a:rPr spc="-409" dirty="0"/>
              <a:t>T</a:t>
            </a:r>
            <a:r>
              <a:rPr spc="-265" dirty="0"/>
              <a:t> </a:t>
            </a:r>
            <a:r>
              <a:rPr spc="-420" dirty="0"/>
              <a:t>A</a:t>
            </a:r>
            <a:r>
              <a:rPr spc="-400" dirty="0"/>
              <a:t>C</a:t>
            </a:r>
            <a:r>
              <a:rPr spc="-395" dirty="0"/>
              <a:t>C</a:t>
            </a:r>
            <a:r>
              <a:rPr spc="-360" dirty="0"/>
              <a:t>E</a:t>
            </a:r>
            <a:r>
              <a:rPr spc="-434" dirty="0"/>
              <a:t>PTA</a:t>
            </a:r>
            <a:r>
              <a:rPr spc="-610" dirty="0"/>
              <a:t>N</a:t>
            </a:r>
            <a:r>
              <a:rPr spc="-405" dirty="0"/>
              <a:t>C</a:t>
            </a:r>
            <a:r>
              <a:rPr spc="-360" dirty="0"/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1F1F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6F2F9F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2250"/>
              </a:lnSpc>
            </a:pPr>
            <a:r>
              <a:rPr spc="-409" dirty="0"/>
              <a:t>PEA</a:t>
            </a:r>
            <a:r>
              <a:rPr spc="-235" dirty="0"/>
              <a:t> </a:t>
            </a:r>
            <a:r>
              <a:rPr spc="-475" dirty="0"/>
              <a:t>PR</a:t>
            </a:r>
            <a:r>
              <a:rPr spc="-550" dirty="0"/>
              <a:t>OD</a:t>
            </a:r>
            <a:r>
              <a:rPr spc="-475" dirty="0"/>
              <a:t>UC</a:t>
            </a:r>
            <a:r>
              <a:rPr spc="-409" dirty="0"/>
              <a:t>T</a:t>
            </a:r>
            <a:r>
              <a:rPr spc="-265" dirty="0"/>
              <a:t> </a:t>
            </a:r>
            <a:r>
              <a:rPr spc="-420" dirty="0"/>
              <a:t>A</a:t>
            </a:r>
            <a:r>
              <a:rPr spc="-400" dirty="0"/>
              <a:t>C</a:t>
            </a:r>
            <a:r>
              <a:rPr spc="-395" dirty="0"/>
              <a:t>C</a:t>
            </a:r>
            <a:r>
              <a:rPr spc="-360" dirty="0"/>
              <a:t>E</a:t>
            </a:r>
            <a:r>
              <a:rPr spc="-434" dirty="0"/>
              <a:t>PTA</a:t>
            </a:r>
            <a:r>
              <a:rPr spc="-610" dirty="0"/>
              <a:t>N</a:t>
            </a:r>
            <a:r>
              <a:rPr spc="-405" dirty="0"/>
              <a:t>C</a:t>
            </a:r>
            <a:r>
              <a:rPr spc="-360" dirty="0"/>
              <a:t>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1F1F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6F2F9F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2250"/>
              </a:lnSpc>
            </a:pPr>
            <a:r>
              <a:rPr spc="-409" dirty="0"/>
              <a:t>PEA</a:t>
            </a:r>
            <a:r>
              <a:rPr spc="-235" dirty="0"/>
              <a:t> </a:t>
            </a:r>
            <a:r>
              <a:rPr spc="-475" dirty="0"/>
              <a:t>PR</a:t>
            </a:r>
            <a:r>
              <a:rPr spc="-550" dirty="0"/>
              <a:t>OD</a:t>
            </a:r>
            <a:r>
              <a:rPr spc="-475" dirty="0"/>
              <a:t>UC</a:t>
            </a:r>
            <a:r>
              <a:rPr spc="-409" dirty="0"/>
              <a:t>T</a:t>
            </a:r>
            <a:r>
              <a:rPr spc="-265" dirty="0"/>
              <a:t> </a:t>
            </a:r>
            <a:r>
              <a:rPr spc="-420" dirty="0"/>
              <a:t>A</a:t>
            </a:r>
            <a:r>
              <a:rPr spc="-400" dirty="0"/>
              <a:t>C</a:t>
            </a:r>
            <a:r>
              <a:rPr spc="-395" dirty="0"/>
              <a:t>C</a:t>
            </a:r>
            <a:r>
              <a:rPr spc="-360" dirty="0"/>
              <a:t>E</a:t>
            </a:r>
            <a:r>
              <a:rPr spc="-434" dirty="0"/>
              <a:t>PTA</a:t>
            </a:r>
            <a:r>
              <a:rPr spc="-610" dirty="0"/>
              <a:t>N</a:t>
            </a:r>
            <a:r>
              <a:rPr spc="-405" dirty="0"/>
              <a:t>C</a:t>
            </a:r>
            <a:r>
              <a:rPr spc="-360" dirty="0"/>
              <a:t>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6F2F9F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2250"/>
              </a:lnSpc>
            </a:pPr>
            <a:r>
              <a:rPr spc="-409" dirty="0"/>
              <a:t>PEA</a:t>
            </a:r>
            <a:r>
              <a:rPr spc="-235" dirty="0"/>
              <a:t> </a:t>
            </a:r>
            <a:r>
              <a:rPr spc="-475" dirty="0"/>
              <a:t>PR</a:t>
            </a:r>
            <a:r>
              <a:rPr spc="-550" dirty="0"/>
              <a:t>OD</a:t>
            </a:r>
            <a:r>
              <a:rPr spc="-475" dirty="0"/>
              <a:t>UC</a:t>
            </a:r>
            <a:r>
              <a:rPr spc="-409" dirty="0"/>
              <a:t>T</a:t>
            </a:r>
            <a:r>
              <a:rPr spc="-265" dirty="0"/>
              <a:t> </a:t>
            </a:r>
            <a:r>
              <a:rPr spc="-420" dirty="0"/>
              <a:t>A</a:t>
            </a:r>
            <a:r>
              <a:rPr spc="-400" dirty="0"/>
              <a:t>C</a:t>
            </a:r>
            <a:r>
              <a:rPr spc="-395" dirty="0"/>
              <a:t>C</a:t>
            </a:r>
            <a:r>
              <a:rPr spc="-360" dirty="0"/>
              <a:t>E</a:t>
            </a:r>
            <a:r>
              <a:rPr spc="-434" dirty="0"/>
              <a:t>PTA</a:t>
            </a:r>
            <a:r>
              <a:rPr spc="-610" dirty="0"/>
              <a:t>N</a:t>
            </a:r>
            <a:r>
              <a:rPr spc="-405" dirty="0"/>
              <a:t>C</a:t>
            </a:r>
            <a:r>
              <a:rPr spc="-360" dirty="0"/>
              <a:t>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8879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14" y="-57200"/>
            <a:ext cx="4941570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1F1F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10792" y="2909061"/>
            <a:ext cx="10354945" cy="2586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71717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25059" y="6474608"/>
            <a:ext cx="2428240" cy="313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6F2F9F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2250"/>
              </a:lnSpc>
            </a:pPr>
            <a:r>
              <a:rPr spc="-409" dirty="0"/>
              <a:t>PEA</a:t>
            </a:r>
            <a:r>
              <a:rPr spc="-235" dirty="0"/>
              <a:t> </a:t>
            </a:r>
            <a:r>
              <a:rPr spc="-475" dirty="0"/>
              <a:t>PR</a:t>
            </a:r>
            <a:r>
              <a:rPr spc="-550" dirty="0"/>
              <a:t>OD</a:t>
            </a:r>
            <a:r>
              <a:rPr spc="-475" dirty="0"/>
              <a:t>UC</a:t>
            </a:r>
            <a:r>
              <a:rPr spc="-409" dirty="0"/>
              <a:t>T</a:t>
            </a:r>
            <a:r>
              <a:rPr spc="-265" dirty="0"/>
              <a:t> </a:t>
            </a:r>
            <a:r>
              <a:rPr spc="-420" dirty="0"/>
              <a:t>A</a:t>
            </a:r>
            <a:r>
              <a:rPr spc="-400" dirty="0"/>
              <a:t>C</a:t>
            </a:r>
            <a:r>
              <a:rPr spc="-395" dirty="0"/>
              <a:t>C</a:t>
            </a:r>
            <a:r>
              <a:rPr spc="-360" dirty="0"/>
              <a:t>E</a:t>
            </a:r>
            <a:r>
              <a:rPr spc="-434" dirty="0"/>
              <a:t>PTA</a:t>
            </a:r>
            <a:r>
              <a:rPr spc="-610" dirty="0"/>
              <a:t>N</a:t>
            </a:r>
            <a:r>
              <a:rPr spc="-405" dirty="0"/>
              <a:t>C</a:t>
            </a:r>
            <a:r>
              <a:rPr spc="-360" dirty="0"/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hart" Target="../charts/chart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11" Type="http://schemas.openxmlformats.org/officeDocument/2006/relationships/image" Target="../media/image8.sv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chart" Target="../charts/chart3.xml"/><Relationship Id="rId1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6.sv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chart" Target="../charts/chart5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.xml"/><Relationship Id="rId11" Type="http://schemas.openxmlformats.org/officeDocument/2006/relationships/chart" Target="../charts/chart7.xml"/><Relationship Id="rId5" Type="http://schemas.openxmlformats.org/officeDocument/2006/relationships/image" Target="../media/image2.png"/><Relationship Id="rId15" Type="http://schemas.openxmlformats.org/officeDocument/2006/relationships/image" Target="../media/image17.png"/><Relationship Id="rId10" Type="http://schemas.openxmlformats.org/officeDocument/2006/relationships/image" Target="../media/image14.svg"/><Relationship Id="rId4" Type="http://schemas.openxmlformats.org/officeDocument/2006/relationships/image" Target="../media/image1.jpg"/><Relationship Id="rId9" Type="http://schemas.openxmlformats.org/officeDocument/2006/relationships/image" Target="../media/image13.png"/><Relationship Id="rId14" Type="http://schemas.openxmlformats.org/officeDocument/2006/relationships/chart" Target="../charts/char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image" Target="../media/image24.svg"/><Relationship Id="rId18" Type="http://schemas.openxmlformats.org/officeDocument/2006/relationships/image" Target="../media/image27.png"/><Relationship Id="rId3" Type="http://schemas.openxmlformats.org/officeDocument/2006/relationships/image" Target="../media/image1.jpg"/><Relationship Id="rId7" Type="http://schemas.openxmlformats.org/officeDocument/2006/relationships/image" Target="../media/image20.svg"/><Relationship Id="rId12" Type="http://schemas.openxmlformats.org/officeDocument/2006/relationships/image" Target="../media/image23.png"/><Relationship Id="rId17" Type="http://schemas.openxmlformats.org/officeDocument/2006/relationships/chart" Target="../charts/chart13.xml"/><Relationship Id="rId2" Type="http://schemas.openxmlformats.org/officeDocument/2006/relationships/image" Target="../media/image3.png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chart" Target="../charts/chart11.xml"/><Relationship Id="rId5" Type="http://schemas.openxmlformats.org/officeDocument/2006/relationships/chart" Target="../charts/chart9.xml"/><Relationship Id="rId15" Type="http://schemas.openxmlformats.org/officeDocument/2006/relationships/image" Target="../media/image25.png"/><Relationship Id="rId10" Type="http://schemas.openxmlformats.org/officeDocument/2006/relationships/image" Target="../media/image22.svg"/><Relationship Id="rId19" Type="http://schemas.openxmlformats.org/officeDocument/2006/relationships/image" Target="../media/image28.sv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chart" Target="../charts/char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33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F04CD8A0-F3F6-0B7F-4B77-26BA4E8E2FA6}"/>
              </a:ext>
            </a:extLst>
          </p:cNvPr>
          <p:cNvSpPr/>
          <p:nvPr/>
        </p:nvSpPr>
        <p:spPr>
          <a:xfrm>
            <a:off x="0" y="609600"/>
            <a:ext cx="12192000" cy="1970165"/>
          </a:xfrm>
          <a:custGeom>
            <a:avLst/>
            <a:gdLst/>
            <a:ahLst/>
            <a:cxnLst/>
            <a:rect l="l" t="t" r="r" b="b"/>
            <a:pathLst>
              <a:path w="12192000" h="4250690">
                <a:moveTo>
                  <a:pt x="12192000" y="0"/>
                </a:moveTo>
                <a:lnTo>
                  <a:pt x="0" y="0"/>
                </a:lnTo>
                <a:lnTo>
                  <a:pt x="0" y="4250436"/>
                </a:lnTo>
                <a:lnTo>
                  <a:pt x="12192000" y="4250436"/>
                </a:lnTo>
                <a:lnTo>
                  <a:pt x="1219200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84" y="641137"/>
            <a:ext cx="9372600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th-TH" sz="6600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หลักเกณฑ์การตรวจคุณภาพโรงงาน</a:t>
            </a:r>
            <a:br>
              <a:rPr lang="th-TH" sz="6600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en-US" sz="6600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(PEA Product Acceptance) </a:t>
            </a:r>
            <a:endParaRPr lang="en-US" sz="6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204176-522E-4486-6A37-18843F97B026}"/>
              </a:ext>
            </a:extLst>
          </p:cNvPr>
          <p:cNvGrpSpPr/>
          <p:nvPr/>
        </p:nvGrpSpPr>
        <p:grpSpPr>
          <a:xfrm>
            <a:off x="9753600" y="6324599"/>
            <a:ext cx="2250440" cy="409987"/>
            <a:chOff x="9753600" y="6324599"/>
            <a:chExt cx="2250440" cy="409987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81000" y="2743200"/>
            <a:ext cx="754380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</a:endParaRPr>
          </a:p>
          <a:p>
            <a:pPr algn="ctr"/>
            <a:r>
              <a:rPr lang="th-TH" sz="1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</a:rPr>
              <a:t> </a:t>
            </a:r>
            <a:r>
              <a:rPr lang="th-TH" sz="60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</a:rPr>
              <a:t>22 กุมภาพันธ์ 2566</a:t>
            </a:r>
          </a:p>
          <a:p>
            <a:pPr algn="ctr"/>
            <a:endParaRPr lang="en-US" sz="800" b="0" i="0" u="none" strike="noStrike" baseline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</a:endParaRPr>
          </a:p>
          <a:p>
            <a:pPr algn="ctr"/>
            <a:r>
              <a:rPr lang="th-TH" sz="400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</a:rPr>
              <a:t> ผู้บรรยาย</a:t>
            </a:r>
            <a:r>
              <a:rPr lang="en-US" sz="4000" dirty="0">
                <a:solidFill>
                  <a:srgbClr val="000000"/>
                </a:solidFill>
                <a:latin typeface="BrowalliaUPC" panose="020B0604020202020204" pitchFamily="34" charset="-34"/>
              </a:rPr>
              <a:t>:  </a:t>
            </a:r>
            <a:r>
              <a:rPr lang="th-TH" sz="4000" dirty="0">
                <a:solidFill>
                  <a:srgbClr val="000000"/>
                </a:solidFill>
                <a:latin typeface="BrowalliaUPC" panose="020B0604020202020204" pitchFamily="34" charset="-34"/>
              </a:rPr>
              <a:t>นางสาวทิพสุกาญจน์  แพทย์สมาน</a:t>
            </a:r>
          </a:p>
          <a:p>
            <a:r>
              <a:rPr lang="th-TH" sz="4000" i="0" u="none" strike="noStrike" dirty="0">
                <a:solidFill>
                  <a:srgbClr val="000000"/>
                </a:solidFill>
                <a:latin typeface="BrowalliaUPC" panose="020B0604020202020204" pitchFamily="34" charset="-34"/>
              </a:rPr>
              <a:t>                         </a:t>
            </a:r>
            <a:r>
              <a:rPr lang="th-TH" sz="400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</a:rPr>
              <a:t>นายแพน </a:t>
            </a:r>
            <a:r>
              <a:rPr lang="th-TH" sz="4000" dirty="0">
                <a:solidFill>
                  <a:srgbClr val="000000"/>
                </a:solidFill>
                <a:latin typeface="BrowalliaUPC" panose="020B0604020202020204" pitchFamily="34" charset="-34"/>
              </a:rPr>
              <a:t>พา</a:t>
            </a:r>
            <a:r>
              <a:rPr lang="th-TH" sz="400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</a:rPr>
              <a:t>นทอง</a:t>
            </a:r>
            <a:endParaRPr lang="en-US" sz="4000" i="0" u="none" strike="noStrike" baseline="0" dirty="0">
              <a:solidFill>
                <a:srgbClr val="000000"/>
              </a:solidFill>
              <a:latin typeface="BrowalliaUPC" panose="020B0604020202020204" pitchFamily="34" charset="-34"/>
            </a:endParaRPr>
          </a:p>
          <a:p>
            <a:r>
              <a:rPr lang="th-TH" sz="4000" dirty="0">
                <a:solidFill>
                  <a:srgbClr val="000000"/>
                </a:solidFill>
                <a:latin typeface="BrowalliaUPC" panose="020B0604020202020204" pitchFamily="34" charset="-34"/>
              </a:rPr>
              <a:t>                         ดร.ปรีชา ด้วงน้อย</a:t>
            </a:r>
          </a:p>
          <a:p>
            <a:r>
              <a:rPr lang="th-TH" sz="4000" dirty="0">
                <a:solidFill>
                  <a:srgbClr val="000000"/>
                </a:solidFill>
                <a:latin typeface="BrowalliaUPC" panose="020B0604020202020204" pitchFamily="34" charset="-34"/>
              </a:rPr>
              <a:t>                         นายประยุกต์  รัตนวิทย์</a:t>
            </a:r>
            <a:endParaRPr lang="th-TH" sz="4000" dirty="0">
              <a:latin typeface="Tahom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6724FF-61F7-673A-BA74-F80CF7E4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9609063" y="682082"/>
            <a:ext cx="1973337" cy="1962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64EC28-B5F3-F9F6-4B7E-554A643117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rcRect l="25000" t="32222" r="58814" b="31111"/>
          <a:stretch/>
        </p:blipFill>
        <p:spPr>
          <a:xfrm>
            <a:off x="8166145" y="2815991"/>
            <a:ext cx="2471079" cy="3148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7" y="1828800"/>
            <a:ext cx="6598503" cy="858484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710820" y="1877818"/>
            <a:ext cx="629699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2.1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ข้อกำหนดสำหรับผลิตภัณฑ์ได้เป็นไปตามที่กำหนดไว้รวมถึง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DB54856E-8B82-B82E-2865-EFB427D4022F}"/>
              </a:ext>
            </a:extLst>
          </p:cNvPr>
          <p:cNvSpPr txBox="1">
            <a:spLocks/>
          </p:cNvSpPr>
          <p:nvPr/>
        </p:nvSpPr>
        <p:spPr>
          <a:xfrm>
            <a:off x="535832" y="304800"/>
            <a:ext cx="921776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2.</a:t>
            </a:r>
            <a:r>
              <a:rPr lang="th-TH" sz="5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ข้อกำหนดของผลิตภัณฑ์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699F1AF-A7FA-F4B5-989D-CE0F5C2A69AB}"/>
              </a:ext>
            </a:extLst>
          </p:cNvPr>
          <p:cNvSpPr txBox="1"/>
          <p:nvPr/>
        </p:nvSpPr>
        <p:spPr>
          <a:xfrm>
            <a:off x="3276600" y="3237033"/>
            <a:ext cx="496788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2.1.1 ข้อบังคับตามกฎหมายและข้อกำหนดของ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กฎระเบียบต่างๆ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230D56-AD63-D339-CFDB-D5BF0FE0F6BC}"/>
              </a:ext>
            </a:extLst>
          </p:cNvPr>
          <p:cNvSpPr txBox="1"/>
          <p:nvPr/>
        </p:nvSpPr>
        <p:spPr>
          <a:xfrm>
            <a:off x="4343400" y="4484542"/>
            <a:ext cx="496788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2.1.2 สิ่งที่ผู้ผลิต หรือโรงงานได้พิจารณาว่าเป็นสิ่ง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ที่จำเป็น แม้ทาง กฟภ.ไม่ได้กำหนดไว้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7BF89A4E-A527-4C11-88BC-2107940D13EE}"/>
              </a:ext>
            </a:extLst>
          </p:cNvPr>
          <p:cNvGrpSpPr/>
          <p:nvPr/>
        </p:nvGrpSpPr>
        <p:grpSpPr>
          <a:xfrm>
            <a:off x="896815" y="1651599"/>
            <a:ext cx="887766" cy="1248156"/>
            <a:chOff x="4335987" y="774785"/>
            <a:chExt cx="887766" cy="1248156"/>
          </a:xfrm>
        </p:grpSpPr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45EC5697-1BAC-4394-A9F1-F5CF76EDCD2D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18B74DBC-0C21-49AC-8C36-C61840D643D0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7" name="Round Same Side Corner Rectangle 11">
            <a:extLst>
              <a:ext uri="{FF2B5EF4-FFF2-40B4-BE49-F238E27FC236}">
                <a16:creationId xmlns:a16="http://schemas.microsoft.com/office/drawing/2014/main" id="{C9E906A7-45E2-8D7C-6338-58A9263BD43B}"/>
              </a:ext>
            </a:extLst>
          </p:cNvPr>
          <p:cNvSpPr>
            <a:spLocks noChangeAspect="1"/>
          </p:cNvSpPr>
          <p:nvPr/>
        </p:nvSpPr>
        <p:spPr>
          <a:xfrm rot="9900000">
            <a:off x="1096603" y="2107515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0" name="그룹 112">
            <a:extLst>
              <a:ext uri="{FF2B5EF4-FFF2-40B4-BE49-F238E27FC236}">
                <a16:creationId xmlns:a16="http://schemas.microsoft.com/office/drawing/2014/main" id="{8AFD2967-2E50-7FC4-BB3D-8F306BB88931}"/>
              </a:ext>
            </a:extLst>
          </p:cNvPr>
          <p:cNvGrpSpPr/>
          <p:nvPr/>
        </p:nvGrpSpPr>
        <p:grpSpPr>
          <a:xfrm>
            <a:off x="612475" y="3070671"/>
            <a:ext cx="2999582" cy="3598568"/>
            <a:chOff x="527680" y="1010171"/>
            <a:chExt cx="3566131" cy="4278252"/>
          </a:xfrm>
        </p:grpSpPr>
        <p:sp>
          <p:nvSpPr>
            <p:cNvPr id="11" name="자유형: 도형 94">
              <a:extLst>
                <a:ext uri="{FF2B5EF4-FFF2-40B4-BE49-F238E27FC236}">
                  <a16:creationId xmlns:a16="http://schemas.microsoft.com/office/drawing/2014/main" id="{9028CC26-96B9-D24A-4D81-C6022AC77964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자유형: 도형 93">
              <a:extLst>
                <a:ext uri="{FF2B5EF4-FFF2-40B4-BE49-F238E27FC236}">
                  <a16:creationId xmlns:a16="http://schemas.microsoft.com/office/drawing/2014/main" id="{DBD54634-15E1-0BB3-A1FF-AC2847BB51A8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자유형: 도형 92">
              <a:extLst>
                <a:ext uri="{FF2B5EF4-FFF2-40B4-BE49-F238E27FC236}">
                  <a16:creationId xmlns:a16="http://schemas.microsoft.com/office/drawing/2014/main" id="{3324F37B-EBBE-18F8-09EA-101AD82A6240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자유형: 도형 106">
              <a:extLst>
                <a:ext uri="{FF2B5EF4-FFF2-40B4-BE49-F238E27FC236}">
                  <a16:creationId xmlns:a16="http://schemas.microsoft.com/office/drawing/2014/main" id="{29F362B2-DCB4-42CF-E643-213CFBAE2A85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자유형: 도형 109">
              <a:extLst>
                <a:ext uri="{FF2B5EF4-FFF2-40B4-BE49-F238E27FC236}">
                  <a16:creationId xmlns:a16="http://schemas.microsoft.com/office/drawing/2014/main" id="{558B00F3-F1A0-CF85-0B4C-3DC7558B93F7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305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48" grpId="0"/>
      <p:bldP spid="2" grpId="0"/>
      <p:bldP spid="19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7" y="1676400"/>
            <a:ext cx="8427303" cy="1144929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674924" y="1680886"/>
            <a:ext cx="8042780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2.2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ผู้ผลิต หรือโรงงานสามารถตอบสนองต่อข้อเรียกร้องของ กฟภ. สำหรับผลิตภัณฑ์ที่จะทำและส่งมอบเมื่อเกิดการเปลี่ยนแปลงข้อกำหนดของผลิตภัณฑ์ 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DB54856E-8B82-B82E-2865-EFB427D4022F}"/>
              </a:ext>
            </a:extLst>
          </p:cNvPr>
          <p:cNvSpPr txBox="1">
            <a:spLocks/>
          </p:cNvSpPr>
          <p:nvPr/>
        </p:nvSpPr>
        <p:spPr>
          <a:xfrm>
            <a:off x="535832" y="304800"/>
            <a:ext cx="921776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2.</a:t>
            </a:r>
            <a:r>
              <a:rPr lang="th-TH" sz="5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ข้อกำหนดของผลิตภัณฑ์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699F1AF-A7FA-F4B5-989D-CE0F5C2A69AB}"/>
              </a:ext>
            </a:extLst>
          </p:cNvPr>
          <p:cNvSpPr txBox="1"/>
          <p:nvPr/>
        </p:nvSpPr>
        <p:spPr>
          <a:xfrm>
            <a:off x="3800468" y="3524409"/>
            <a:ext cx="6971564" cy="1788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altLang="ko-K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โดยต้องมั่นใจว่าข้อมูลเอกสารที่เกี่ยวข้องได้รับการแก้ไขเพิ่มเติมและผู้ที่เกี่ยวข้องซึ่งรวมทั้ง กฟภ. ต้องรับรู้ถึงข้อกำหนดที่ได้เปลี่ยนแปลงไปในทุกครั้ง ที่มีการเปลี่ยนแปลงผลิตภัณฑ์</a:t>
            </a:r>
          </a:p>
        </p:txBody>
      </p:sp>
      <p:grpSp>
        <p:nvGrpSpPr>
          <p:cNvPr id="7" name="그룹 112">
            <a:extLst>
              <a:ext uri="{FF2B5EF4-FFF2-40B4-BE49-F238E27FC236}">
                <a16:creationId xmlns:a16="http://schemas.microsoft.com/office/drawing/2014/main" id="{079EEF7A-2F6C-C858-0731-16BBC578B1E7}"/>
              </a:ext>
            </a:extLst>
          </p:cNvPr>
          <p:cNvGrpSpPr/>
          <p:nvPr/>
        </p:nvGrpSpPr>
        <p:grpSpPr>
          <a:xfrm>
            <a:off x="612475" y="3070671"/>
            <a:ext cx="2999582" cy="3598568"/>
            <a:chOff x="527680" y="1010171"/>
            <a:chExt cx="3566131" cy="4278252"/>
          </a:xfrm>
        </p:grpSpPr>
        <p:sp>
          <p:nvSpPr>
            <p:cNvPr id="10" name="자유형: 도형 94">
              <a:extLst>
                <a:ext uri="{FF2B5EF4-FFF2-40B4-BE49-F238E27FC236}">
                  <a16:creationId xmlns:a16="http://schemas.microsoft.com/office/drawing/2014/main" id="{49A51894-8DF4-2EAE-B967-51586C8A70AF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자유형: 도형 93">
              <a:extLst>
                <a:ext uri="{FF2B5EF4-FFF2-40B4-BE49-F238E27FC236}">
                  <a16:creationId xmlns:a16="http://schemas.microsoft.com/office/drawing/2014/main" id="{D26C9D22-3344-AEAA-30D5-40132264E6DF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자유형: 도형 92">
              <a:extLst>
                <a:ext uri="{FF2B5EF4-FFF2-40B4-BE49-F238E27FC236}">
                  <a16:creationId xmlns:a16="http://schemas.microsoft.com/office/drawing/2014/main" id="{A93AF7D3-F99E-D027-24BA-6D389D87522D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자유형: 도형 106">
              <a:extLst>
                <a:ext uri="{FF2B5EF4-FFF2-40B4-BE49-F238E27FC236}">
                  <a16:creationId xmlns:a16="http://schemas.microsoft.com/office/drawing/2014/main" id="{81672F6E-CE17-91E9-9014-6726B18D7581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자유형: 도형 109">
              <a:extLst>
                <a:ext uri="{FF2B5EF4-FFF2-40B4-BE49-F238E27FC236}">
                  <a16:creationId xmlns:a16="http://schemas.microsoft.com/office/drawing/2014/main" id="{917DEB33-D948-0B32-7232-A05AE2109528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9" name="그룹 35">
            <a:extLst>
              <a:ext uri="{FF2B5EF4-FFF2-40B4-BE49-F238E27FC236}">
                <a16:creationId xmlns:a16="http://schemas.microsoft.com/office/drawing/2014/main" id="{EB154718-A2B1-DE8A-9D17-FDAC8C43E3C5}"/>
              </a:ext>
            </a:extLst>
          </p:cNvPr>
          <p:cNvGrpSpPr/>
          <p:nvPr/>
        </p:nvGrpSpPr>
        <p:grpSpPr>
          <a:xfrm>
            <a:off x="838200" y="1624786"/>
            <a:ext cx="887766" cy="1248156"/>
            <a:chOff x="4335987" y="774785"/>
            <a:chExt cx="887766" cy="1248156"/>
          </a:xfrm>
        </p:grpSpPr>
        <p:sp>
          <p:nvSpPr>
            <p:cNvPr id="22" name="이등변 삼각형 36">
              <a:extLst>
                <a:ext uri="{FF2B5EF4-FFF2-40B4-BE49-F238E27FC236}">
                  <a16:creationId xmlns:a16="http://schemas.microsoft.com/office/drawing/2014/main" id="{EFEC5529-E8CB-EA6D-7FCC-F409E0A6BBC8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이등변 삼각형 37">
              <a:extLst>
                <a:ext uri="{FF2B5EF4-FFF2-40B4-BE49-F238E27FC236}">
                  <a16:creationId xmlns:a16="http://schemas.microsoft.com/office/drawing/2014/main" id="{CF3AAD26-66B8-9E52-B4EF-D32EAE004C85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0" name="Round Same Side Corner Rectangle 11">
            <a:extLst>
              <a:ext uri="{FF2B5EF4-FFF2-40B4-BE49-F238E27FC236}">
                <a16:creationId xmlns:a16="http://schemas.microsoft.com/office/drawing/2014/main" id="{BF9B8FE8-7A97-988B-FA28-F5A6B2111F32}"/>
              </a:ext>
            </a:extLst>
          </p:cNvPr>
          <p:cNvSpPr>
            <a:spLocks noChangeAspect="1"/>
          </p:cNvSpPr>
          <p:nvPr/>
        </p:nvSpPr>
        <p:spPr>
          <a:xfrm rot="9900000">
            <a:off x="1037988" y="208070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44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48" grpId="0"/>
      <p:bldP spid="2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8C8815-5F5D-480C-1806-A912D503A3E3}"/>
              </a:ext>
            </a:extLst>
          </p:cNvPr>
          <p:cNvSpPr txBox="1"/>
          <p:nvPr/>
        </p:nvSpPr>
        <p:spPr>
          <a:xfrm>
            <a:off x="2658543" y="2438400"/>
            <a:ext cx="8957188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ครอบคลุมถึงผู้มีส่วนได้ส่วนเสียทั้งหมดที่ได้รับผลกระทบและห่วงโซ่การส่งมอบขององค์กรตามความเหมาะสม อาทิเช่น การ จัดให้มีกิจกรรมที่ต้องระดมความคิดจากหลากหลายสายงานอย่างน้อยต้องครอบคลุมกิจกรรมดังต่อไปนี้</a:t>
            </a: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8" y="1393598"/>
            <a:ext cx="5912702" cy="922730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737778" y="1477471"/>
            <a:ext cx="542502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3.1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ในการออกแบบผลิตภัณฑ์ และ/หรือ กระบวนการผลิต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DB54856E-8B82-B82E-2865-EFB427D4022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5918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3.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การออกแบบผลิตภัณฑ์และ</a:t>
            </a:r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/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หรือกระบวนการผลิต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5F9CDC8-864F-8F0C-6982-5DE15A59C529}"/>
              </a:ext>
            </a:extLst>
          </p:cNvPr>
          <p:cNvSpPr txBox="1"/>
          <p:nvPr/>
        </p:nvSpPr>
        <p:spPr>
          <a:xfrm>
            <a:off x="3248818" y="3886200"/>
            <a:ext cx="299958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3.1.1 การบริหารโครงการ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B283FD-9EC5-A8CF-6A5B-10914E9F9F4A}"/>
              </a:ext>
            </a:extLst>
          </p:cNvPr>
          <p:cNvSpPr txBox="1"/>
          <p:nvPr/>
        </p:nvSpPr>
        <p:spPr>
          <a:xfrm>
            <a:off x="3240311" y="4343400"/>
            <a:ext cx="64709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3.1.2 กิจกรรมการออกแบบผลิตภัณฑ์ และ/หรือ กระบวนการผลิต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278875-9A43-8E8C-24A1-B9409FA705FD}"/>
              </a:ext>
            </a:extLst>
          </p:cNvPr>
          <p:cNvSpPr txBox="1"/>
          <p:nvPr/>
        </p:nvSpPr>
        <p:spPr>
          <a:xfrm>
            <a:off x="3234812" y="4793801"/>
            <a:ext cx="880478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3.1.3 การพัฒนาและทบทวนการวิเคราะห์ความเสี่ยงของการออกแบบผลิตภัณฑ์ และ/หรือ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thaiDist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กระบวนการผลิตรวมทั้ง การดำเนินการลดความเสี่ยงที่มีแนวโน้มจะเกิดขึ้น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79B36C-6059-2FC0-639D-D679953A9563}"/>
              </a:ext>
            </a:extLst>
          </p:cNvPr>
          <p:cNvSpPr txBox="1"/>
          <p:nvPr/>
        </p:nvSpPr>
        <p:spPr>
          <a:xfrm>
            <a:off x="3248818" y="5598890"/>
            <a:ext cx="8135951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3.1.4 การพัฒนาและทบทวนการวิเคราะห์ความเสี่ยงของกระบวนการผลิต    </a:t>
            </a:r>
          </a:p>
          <a:p>
            <a:pPr algn="thaiDist"/>
            <a:r>
              <a:rPr lang="th-TH" altLang="ko-K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(ตัวอย่างเช่น </a:t>
            </a:r>
            <a:r>
              <a:rPr lang="en-US" altLang="ko-K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FMEA</a:t>
            </a:r>
            <a:r>
              <a:rPr lang="th-TH" altLang="ko-K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ผังการไหลของกระบวนการ แผนควบคุม และวิธีการปฏิบัติงาน)</a:t>
            </a:r>
            <a:endParaRPr lang="th-TH" altLang="ko-K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2" name="그룹 112">
            <a:extLst>
              <a:ext uri="{FF2B5EF4-FFF2-40B4-BE49-F238E27FC236}">
                <a16:creationId xmlns:a16="http://schemas.microsoft.com/office/drawing/2014/main" id="{F97D3000-D63C-3FB9-E3B4-4FE4CCDD1757}"/>
              </a:ext>
            </a:extLst>
          </p:cNvPr>
          <p:cNvGrpSpPr/>
          <p:nvPr/>
        </p:nvGrpSpPr>
        <p:grpSpPr>
          <a:xfrm>
            <a:off x="612475" y="3070671"/>
            <a:ext cx="2999582" cy="3598568"/>
            <a:chOff x="527680" y="1010171"/>
            <a:chExt cx="3566131" cy="4278252"/>
          </a:xfrm>
        </p:grpSpPr>
        <p:sp>
          <p:nvSpPr>
            <p:cNvPr id="7" name="자유형: 도형 94">
              <a:extLst>
                <a:ext uri="{FF2B5EF4-FFF2-40B4-BE49-F238E27FC236}">
                  <a16:creationId xmlns:a16="http://schemas.microsoft.com/office/drawing/2014/main" id="{25F3B8C1-4940-1AC4-64A2-048F90506A23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자유형: 도형 93">
              <a:extLst>
                <a:ext uri="{FF2B5EF4-FFF2-40B4-BE49-F238E27FC236}">
                  <a16:creationId xmlns:a16="http://schemas.microsoft.com/office/drawing/2014/main" id="{B8A39087-4A83-4DDC-B092-0BC6C8F65054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자유형: 도형 92">
              <a:extLst>
                <a:ext uri="{FF2B5EF4-FFF2-40B4-BE49-F238E27FC236}">
                  <a16:creationId xmlns:a16="http://schemas.microsoft.com/office/drawing/2014/main" id="{F065808C-4784-047F-54B8-413B7CFB3F95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자유형: 도형 106">
              <a:extLst>
                <a:ext uri="{FF2B5EF4-FFF2-40B4-BE49-F238E27FC236}">
                  <a16:creationId xmlns:a16="http://schemas.microsoft.com/office/drawing/2014/main" id="{CA334DFB-C339-3201-AADB-084276CD510D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자유형: 도형 109">
              <a:extLst>
                <a:ext uri="{FF2B5EF4-FFF2-40B4-BE49-F238E27FC236}">
                  <a16:creationId xmlns:a16="http://schemas.microsoft.com/office/drawing/2014/main" id="{CCF2C90E-161A-BB7B-65CB-E9AB12B50034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2" name="그룹 35">
            <a:extLst>
              <a:ext uri="{FF2B5EF4-FFF2-40B4-BE49-F238E27FC236}">
                <a16:creationId xmlns:a16="http://schemas.microsoft.com/office/drawing/2014/main" id="{E0A88906-B83A-F5D1-A116-7C6897D2DC70}"/>
              </a:ext>
            </a:extLst>
          </p:cNvPr>
          <p:cNvGrpSpPr/>
          <p:nvPr/>
        </p:nvGrpSpPr>
        <p:grpSpPr>
          <a:xfrm>
            <a:off x="850012" y="1227530"/>
            <a:ext cx="887766" cy="1248156"/>
            <a:chOff x="4335987" y="774785"/>
            <a:chExt cx="887766" cy="1248156"/>
          </a:xfrm>
        </p:grpSpPr>
        <p:sp>
          <p:nvSpPr>
            <p:cNvPr id="27" name="이등변 삼각형 36">
              <a:extLst>
                <a:ext uri="{FF2B5EF4-FFF2-40B4-BE49-F238E27FC236}">
                  <a16:creationId xmlns:a16="http://schemas.microsoft.com/office/drawing/2014/main" id="{B287F868-006A-864B-9658-1079653B7C4F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이등변 삼각형 37">
              <a:extLst>
                <a:ext uri="{FF2B5EF4-FFF2-40B4-BE49-F238E27FC236}">
                  <a16:creationId xmlns:a16="http://schemas.microsoft.com/office/drawing/2014/main" id="{882EE6D9-A6D4-1CC9-24B2-9BAF99CB501D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6" name="Round Same Side Corner Rectangle 11">
            <a:extLst>
              <a:ext uri="{FF2B5EF4-FFF2-40B4-BE49-F238E27FC236}">
                <a16:creationId xmlns:a16="http://schemas.microsoft.com/office/drawing/2014/main" id="{39E6DAEB-82BF-2BB7-2A8A-FB9C2946A53A}"/>
              </a:ext>
            </a:extLst>
          </p:cNvPr>
          <p:cNvSpPr>
            <a:spLocks noChangeAspect="1"/>
          </p:cNvSpPr>
          <p:nvPr/>
        </p:nvSpPr>
        <p:spPr>
          <a:xfrm rot="9900000">
            <a:off x="1049800" y="168344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663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 animBg="1"/>
      <p:bldP spid="21" grpId="0"/>
      <p:bldP spid="48" grpId="0"/>
      <p:bldP spid="20" grpId="0"/>
      <p:bldP spid="23" grpId="0"/>
      <p:bldP spid="24" grpId="0"/>
      <p:bldP spid="25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5">
            <a:extLst>
              <a:ext uri="{FF2B5EF4-FFF2-40B4-BE49-F238E27FC236}">
                <a16:creationId xmlns:a16="http://schemas.microsoft.com/office/drawing/2014/main" id="{034FB2A7-E76D-47B4-86F4-CA7B4239C671}"/>
              </a:ext>
            </a:extLst>
          </p:cNvPr>
          <p:cNvSpPr/>
          <p:nvPr/>
        </p:nvSpPr>
        <p:spPr>
          <a:xfrm flipH="1">
            <a:off x="4255910" y="3259168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219200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DB54856E-8B82-B82E-2865-EFB427D4022F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1219200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9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(ตัวอย่าง</a:t>
            </a:r>
            <a:r>
              <a:rPr lang="en-US" sz="39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:</a:t>
            </a:r>
            <a:r>
              <a:rPr lang="th-TH" sz="39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ประเภท </a:t>
            </a:r>
            <a:r>
              <a:rPr lang="en-US" sz="39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FMEA)</a:t>
            </a:r>
            <a:endParaRPr lang="th-TH" sz="3900" b="1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378787AB-E90F-0C84-4777-E5A8F9491156}"/>
              </a:ext>
            </a:extLst>
          </p:cNvPr>
          <p:cNvSpPr/>
          <p:nvPr/>
        </p:nvSpPr>
        <p:spPr>
          <a:xfrm>
            <a:off x="1250097" y="1828800"/>
            <a:ext cx="4464903" cy="900802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그룹 35">
            <a:extLst>
              <a:ext uri="{FF2B5EF4-FFF2-40B4-BE49-F238E27FC236}">
                <a16:creationId xmlns:a16="http://schemas.microsoft.com/office/drawing/2014/main" id="{07CF3E52-4EF8-80EB-6779-E41DED7B4B8C}"/>
              </a:ext>
            </a:extLst>
          </p:cNvPr>
          <p:cNvGrpSpPr/>
          <p:nvPr/>
        </p:nvGrpSpPr>
        <p:grpSpPr>
          <a:xfrm>
            <a:off x="896815" y="1651599"/>
            <a:ext cx="887766" cy="1248156"/>
            <a:chOff x="4335987" y="774785"/>
            <a:chExt cx="887766" cy="1248156"/>
          </a:xfrm>
        </p:grpSpPr>
        <p:sp>
          <p:nvSpPr>
            <p:cNvPr id="6" name="이등변 삼각형 36">
              <a:extLst>
                <a:ext uri="{FF2B5EF4-FFF2-40B4-BE49-F238E27FC236}">
                  <a16:creationId xmlns:a16="http://schemas.microsoft.com/office/drawing/2014/main" id="{DEC8815C-56EC-E037-E6B3-5432D38B85F4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이등변 삼각형 37">
              <a:extLst>
                <a:ext uri="{FF2B5EF4-FFF2-40B4-BE49-F238E27FC236}">
                  <a16:creationId xmlns:a16="http://schemas.microsoft.com/office/drawing/2014/main" id="{EC8997FD-F93D-3EAF-84A9-60B31A4C6FAF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9306AF-6EF3-C31E-3945-DCA0BA3FC7A5}"/>
              </a:ext>
            </a:extLst>
          </p:cNvPr>
          <p:cNvSpPr txBox="1"/>
          <p:nvPr/>
        </p:nvSpPr>
        <p:spPr>
          <a:xfrm>
            <a:off x="3571208" y="2985458"/>
            <a:ext cx="396398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1.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Concept FMEA (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มองในเชิงแนวคิด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  <a:endParaRPr lang="th-TH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9" name="그룹 112">
            <a:extLst>
              <a:ext uri="{FF2B5EF4-FFF2-40B4-BE49-F238E27FC236}">
                <a16:creationId xmlns:a16="http://schemas.microsoft.com/office/drawing/2014/main" id="{84D10F11-34A8-D31A-DE03-FCAAB5474290}"/>
              </a:ext>
            </a:extLst>
          </p:cNvPr>
          <p:cNvGrpSpPr/>
          <p:nvPr/>
        </p:nvGrpSpPr>
        <p:grpSpPr>
          <a:xfrm>
            <a:off x="612475" y="3070671"/>
            <a:ext cx="2999582" cy="3598568"/>
            <a:chOff x="527680" y="1010171"/>
            <a:chExt cx="3566131" cy="4278252"/>
          </a:xfrm>
        </p:grpSpPr>
        <p:sp>
          <p:nvSpPr>
            <p:cNvPr id="10" name="자유형: 도형 94">
              <a:extLst>
                <a:ext uri="{FF2B5EF4-FFF2-40B4-BE49-F238E27FC236}">
                  <a16:creationId xmlns:a16="http://schemas.microsoft.com/office/drawing/2014/main" id="{247A4A0C-8FFA-14D5-5C4D-EB5ACB5519C3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자유형: 도형 93">
              <a:extLst>
                <a:ext uri="{FF2B5EF4-FFF2-40B4-BE49-F238E27FC236}">
                  <a16:creationId xmlns:a16="http://schemas.microsoft.com/office/drawing/2014/main" id="{FCD83E9D-2D4C-F723-CA5F-6DB4DD6E745C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자유형: 도형 92">
              <a:extLst>
                <a:ext uri="{FF2B5EF4-FFF2-40B4-BE49-F238E27FC236}">
                  <a16:creationId xmlns:a16="http://schemas.microsoft.com/office/drawing/2014/main" id="{5AAADAEF-F288-AC23-310B-E8E45E280DE4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자유형: 도형 106">
              <a:extLst>
                <a:ext uri="{FF2B5EF4-FFF2-40B4-BE49-F238E27FC236}">
                  <a16:creationId xmlns:a16="http://schemas.microsoft.com/office/drawing/2014/main" id="{27901746-8016-A180-8E03-7DC1C7D29981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자유형: 도형 109">
              <a:extLst>
                <a:ext uri="{FF2B5EF4-FFF2-40B4-BE49-F238E27FC236}">
                  <a16:creationId xmlns:a16="http://schemas.microsoft.com/office/drawing/2014/main" id="{51902C7C-EAAF-59A7-4F54-51972C3B30D3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7" name="Round Same Side Corner Rectangle 11">
            <a:extLst>
              <a:ext uri="{FF2B5EF4-FFF2-40B4-BE49-F238E27FC236}">
                <a16:creationId xmlns:a16="http://schemas.microsoft.com/office/drawing/2014/main" id="{020C1DDD-ADBB-87E4-9595-E05D5B9F21C8}"/>
              </a:ext>
            </a:extLst>
          </p:cNvPr>
          <p:cNvSpPr>
            <a:spLocks noChangeAspect="1"/>
          </p:cNvSpPr>
          <p:nvPr/>
        </p:nvSpPr>
        <p:spPr>
          <a:xfrm rot="9900000">
            <a:off x="1117028" y="210751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3D144E-6BF0-E968-2884-7B1C2350D612}"/>
              </a:ext>
            </a:extLst>
          </p:cNvPr>
          <p:cNvSpPr txBox="1"/>
          <p:nvPr/>
        </p:nvSpPr>
        <p:spPr>
          <a:xfrm>
            <a:off x="1769067" y="2045976"/>
            <a:ext cx="386973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ประเภท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FMEA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ในกิจกรรมต่างๆ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927241-42EA-AECD-6376-1D8DC5D19691}"/>
              </a:ext>
            </a:extLst>
          </p:cNvPr>
          <p:cNvSpPr txBox="1"/>
          <p:nvPr/>
        </p:nvSpPr>
        <p:spPr>
          <a:xfrm>
            <a:off x="3581400" y="3364618"/>
            <a:ext cx="396398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System FMEA (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มองในเชิงฟังก์ชัน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 </a:t>
            </a:r>
            <a:endParaRPr lang="th-TH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3356F1-C787-EB7E-0E90-03E18911A9DE}"/>
              </a:ext>
            </a:extLst>
          </p:cNvPr>
          <p:cNvSpPr txBox="1"/>
          <p:nvPr/>
        </p:nvSpPr>
        <p:spPr>
          <a:xfrm>
            <a:off x="3571973" y="3771099"/>
            <a:ext cx="458142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Design FMEA (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มองในเชิงการออกแบบ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 </a:t>
            </a:r>
            <a:endParaRPr lang="th-TH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5F2B91-EDAE-2480-C505-30B23A496A9D}"/>
              </a:ext>
            </a:extLst>
          </p:cNvPr>
          <p:cNvSpPr txBox="1"/>
          <p:nvPr/>
        </p:nvSpPr>
        <p:spPr>
          <a:xfrm>
            <a:off x="3579811" y="4149109"/>
            <a:ext cx="396398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Process FMEA (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มองในเชิงการผลิต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  <a:endParaRPr lang="th-TH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21B464-D0C1-081A-2F33-FF21E89B7758}"/>
              </a:ext>
            </a:extLst>
          </p:cNvPr>
          <p:cNvSpPr txBox="1"/>
          <p:nvPr/>
        </p:nvSpPr>
        <p:spPr>
          <a:xfrm>
            <a:off x="3580635" y="4528269"/>
            <a:ext cx="571576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Machinery FMEA (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มองในเชิงเครื่องจักรที่ใช้ในการผลิต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 </a:t>
            </a:r>
            <a:endParaRPr lang="th-TH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30F22A-9719-B296-FE24-9C6668FE772E}"/>
              </a:ext>
            </a:extLst>
          </p:cNvPr>
          <p:cNvSpPr txBox="1"/>
          <p:nvPr/>
        </p:nvSpPr>
        <p:spPr>
          <a:xfrm>
            <a:off x="3571208" y="4934750"/>
            <a:ext cx="621795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Supplier FMEA (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มองในเชิงผู้ส่งมอบวัตถุดิบที่ใช้นำมาผลิต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 </a:t>
            </a:r>
            <a:endParaRPr lang="th-TH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E8E20F-F88C-4394-12D9-0A1273768912}"/>
              </a:ext>
            </a:extLst>
          </p:cNvPr>
          <p:cNvSpPr txBox="1"/>
          <p:nvPr/>
        </p:nvSpPr>
        <p:spPr>
          <a:xfrm>
            <a:off x="3580635" y="5385812"/>
            <a:ext cx="621795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Service FMEA (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มองในเชิงการให้บริการหลังการขาย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 </a:t>
            </a:r>
            <a:endParaRPr lang="th-TH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27A6AC-3B6C-FC42-9AE7-31F2A0260399}"/>
              </a:ext>
            </a:extLst>
          </p:cNvPr>
          <p:cNvSpPr/>
          <p:nvPr/>
        </p:nvSpPr>
        <p:spPr>
          <a:xfrm>
            <a:off x="3432685" y="2944009"/>
            <a:ext cx="6425114" cy="3049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C1DA3B-B76A-63B0-E4D4-8A62438FD1FA}"/>
              </a:ext>
            </a:extLst>
          </p:cNvPr>
          <p:cNvSpPr txBox="1"/>
          <p:nvPr/>
        </p:nvSpPr>
        <p:spPr>
          <a:xfrm>
            <a:off x="3570657" y="4140820"/>
            <a:ext cx="435414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Process FMEA (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มองในเชิงการผลิต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  <a:endParaRPr lang="th-TH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DC67E9C-025C-7EA9-4281-D1C5B9E418D7}"/>
              </a:ext>
            </a:extLst>
          </p:cNvPr>
          <p:cNvGrpSpPr/>
          <p:nvPr/>
        </p:nvGrpSpPr>
        <p:grpSpPr>
          <a:xfrm>
            <a:off x="3562054" y="2977169"/>
            <a:ext cx="6227379" cy="2880485"/>
            <a:chOff x="3562054" y="2977169"/>
            <a:chExt cx="6227379" cy="288048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2BDA4E-B2C7-991D-CB3A-A1CE6252E390}"/>
                </a:ext>
              </a:extLst>
            </p:cNvPr>
            <p:cNvSpPr txBox="1"/>
            <p:nvPr/>
          </p:nvSpPr>
          <p:spPr>
            <a:xfrm>
              <a:off x="3562054" y="2977169"/>
              <a:ext cx="3963989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1. </a:t>
              </a:r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Concept FMEA (</a:t>
              </a:r>
              <a:r>
                <a:rPr lang="th-TH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มองในเชิงแนวคิด</a:t>
              </a:r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)</a:t>
              </a:r>
              <a:endParaRPr lang="th-TH" altLang="ko-KR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614EE0-52B3-96BF-79A1-1722CF2E7C9E}"/>
                </a:ext>
              </a:extLst>
            </p:cNvPr>
            <p:cNvSpPr txBox="1"/>
            <p:nvPr/>
          </p:nvSpPr>
          <p:spPr>
            <a:xfrm>
              <a:off x="3572246" y="3356329"/>
              <a:ext cx="3963989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</a:t>
              </a:r>
              <a:r>
                <a:rPr lang="th-TH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. </a:t>
              </a:r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System FMEA (</a:t>
              </a:r>
              <a:r>
                <a:rPr lang="th-TH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มองในเชิงฟังก์ชัน</a:t>
              </a:r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) </a:t>
              </a:r>
              <a:endParaRPr lang="th-TH" altLang="ko-KR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FCB724-B1B3-E398-6230-C26FE105D592}"/>
                </a:ext>
              </a:extLst>
            </p:cNvPr>
            <p:cNvSpPr txBox="1"/>
            <p:nvPr/>
          </p:nvSpPr>
          <p:spPr>
            <a:xfrm>
              <a:off x="3562819" y="3762810"/>
              <a:ext cx="4581427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3</a:t>
              </a:r>
              <a:r>
                <a:rPr lang="th-TH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. </a:t>
              </a:r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Design FMEA (</a:t>
              </a:r>
              <a:r>
                <a:rPr lang="th-TH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มองในเชิงการออกแบบ</a:t>
              </a:r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) </a:t>
              </a:r>
              <a:endParaRPr lang="th-TH" altLang="ko-KR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345BB63-6C88-B36F-7685-73C0782045AC}"/>
                </a:ext>
              </a:extLst>
            </p:cNvPr>
            <p:cNvSpPr txBox="1"/>
            <p:nvPr/>
          </p:nvSpPr>
          <p:spPr>
            <a:xfrm>
              <a:off x="3571481" y="4519980"/>
              <a:ext cx="5715765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5</a:t>
              </a:r>
              <a:r>
                <a:rPr lang="th-TH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. </a:t>
              </a:r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Machinery FMEA (</a:t>
              </a:r>
              <a:r>
                <a:rPr lang="th-TH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มองในเชิงเครื่องจักรที่ใช้ในการผลิต</a:t>
              </a:r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) </a:t>
              </a:r>
              <a:endParaRPr lang="th-TH" altLang="ko-KR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DD31DC8-D964-8CA8-D8ED-B74569BB6AFD}"/>
                </a:ext>
              </a:extLst>
            </p:cNvPr>
            <p:cNvSpPr txBox="1"/>
            <p:nvPr/>
          </p:nvSpPr>
          <p:spPr>
            <a:xfrm>
              <a:off x="3562054" y="4926461"/>
              <a:ext cx="6217952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6</a:t>
              </a:r>
              <a:r>
                <a:rPr lang="th-TH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. </a:t>
              </a:r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Supplier FMEA (</a:t>
              </a:r>
              <a:r>
                <a:rPr lang="th-TH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มองในเชิงผู้ส่งมอบวัตถุดิบที่ใช้นำมาผลิต</a:t>
              </a:r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) </a:t>
              </a:r>
              <a:endParaRPr lang="th-TH" altLang="ko-KR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059DE07-F372-C5D9-0238-373D5CBD4B71}"/>
                </a:ext>
              </a:extLst>
            </p:cNvPr>
            <p:cNvSpPr txBox="1"/>
            <p:nvPr/>
          </p:nvSpPr>
          <p:spPr>
            <a:xfrm>
              <a:off x="3571481" y="5377523"/>
              <a:ext cx="6217952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7</a:t>
              </a:r>
              <a:r>
                <a:rPr lang="th-TH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. </a:t>
              </a:r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Service FMEA (</a:t>
              </a:r>
              <a:r>
                <a:rPr lang="th-TH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มองในเชิงการให้บริการหลังการขาย</a:t>
              </a:r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) </a:t>
              </a:r>
              <a:endParaRPr lang="th-TH" altLang="ko-KR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1E980BA-1A57-E4A0-E3FB-80B15C43EDFC}"/>
              </a:ext>
            </a:extLst>
          </p:cNvPr>
          <p:cNvSpPr/>
          <p:nvPr/>
        </p:nvSpPr>
        <p:spPr>
          <a:xfrm>
            <a:off x="3505200" y="4149109"/>
            <a:ext cx="4125543" cy="4159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" grpId="0" animBg="1"/>
      <p:bldP spid="8" grpId="0"/>
      <p:bldP spid="17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32" grpId="0" animBg="1"/>
      <p:bldP spid="27" grpId="0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5">
            <a:extLst>
              <a:ext uri="{FF2B5EF4-FFF2-40B4-BE49-F238E27FC236}">
                <a16:creationId xmlns:a16="http://schemas.microsoft.com/office/drawing/2014/main" id="{034FB2A7-E76D-47B4-86F4-CA7B4239C671}"/>
              </a:ext>
            </a:extLst>
          </p:cNvPr>
          <p:cNvSpPr/>
          <p:nvPr/>
        </p:nvSpPr>
        <p:spPr>
          <a:xfrm flipH="1">
            <a:off x="4255910" y="3259168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2ACEC4EC-6F9D-4DAF-B715-76BE2078A538}"/>
              </a:ext>
            </a:extLst>
          </p:cNvPr>
          <p:cNvSpPr/>
          <p:nvPr/>
        </p:nvSpPr>
        <p:spPr>
          <a:xfrm>
            <a:off x="2658543" y="444557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219200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DB54856E-8B82-B82E-2865-EFB427D4022F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1219200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9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(ตัวอย่าง</a:t>
            </a:r>
            <a:r>
              <a:rPr lang="en-US" sz="39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:</a:t>
            </a:r>
            <a:r>
              <a:rPr lang="th-TH" sz="39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39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FMEA </a:t>
            </a:r>
            <a:r>
              <a:rPr lang="th-TH" sz="39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ผังการไหลของกระบวนการ แผนควบคุม และวิธีการปฏิบัติงาน)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E8CCA40-7FB2-2987-EEDC-B634B685F234}"/>
              </a:ext>
            </a:extLst>
          </p:cNvPr>
          <p:cNvGrpSpPr/>
          <p:nvPr/>
        </p:nvGrpSpPr>
        <p:grpSpPr>
          <a:xfrm>
            <a:off x="1833098" y="1371600"/>
            <a:ext cx="8225302" cy="5389611"/>
            <a:chOff x="1833098" y="1371600"/>
            <a:chExt cx="8225302" cy="538961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A22A1B3-EB6D-F71A-A4B5-74D5D0471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250" t="50134" r="20625" b="21111"/>
            <a:stretch/>
          </p:blipFill>
          <p:spPr>
            <a:xfrm>
              <a:off x="2286000" y="4160410"/>
              <a:ext cx="6934200" cy="260080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8EA7A8-F0B0-A27E-BB10-300AFD5ED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908" t="24444" r="12500" b="42222"/>
            <a:stretch/>
          </p:blipFill>
          <p:spPr>
            <a:xfrm>
              <a:off x="1833098" y="1371600"/>
              <a:ext cx="8225302" cy="2795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753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5">
            <a:extLst>
              <a:ext uri="{FF2B5EF4-FFF2-40B4-BE49-F238E27FC236}">
                <a16:creationId xmlns:a16="http://schemas.microsoft.com/office/drawing/2014/main" id="{034FB2A7-E76D-47B4-86F4-CA7B4239C671}"/>
              </a:ext>
            </a:extLst>
          </p:cNvPr>
          <p:cNvSpPr/>
          <p:nvPr/>
        </p:nvSpPr>
        <p:spPr>
          <a:xfrm flipH="1">
            <a:off x="4255910" y="3259168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2ACEC4EC-6F9D-4DAF-B715-76BE2078A538}"/>
              </a:ext>
            </a:extLst>
          </p:cNvPr>
          <p:cNvSpPr/>
          <p:nvPr/>
        </p:nvSpPr>
        <p:spPr>
          <a:xfrm>
            <a:off x="2658543" y="444557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219200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DB54856E-8B82-B82E-2865-EFB427D4022F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1219200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9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(ตัวอย่าง</a:t>
            </a:r>
            <a:r>
              <a:rPr lang="en-US" sz="39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:</a:t>
            </a:r>
            <a:r>
              <a:rPr lang="th-TH" sz="39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39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FMEA </a:t>
            </a:r>
            <a:r>
              <a:rPr lang="th-TH" sz="39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ผังการไหลของกระบวนการ แผนควบคุม และวิธีการปฏิบัติงาน)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A6579DA-9425-C225-8EC5-1547894ECC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00" t="24444" r="23750" b="47778"/>
          <a:stretch/>
        </p:blipFill>
        <p:spPr>
          <a:xfrm>
            <a:off x="31423" y="1828800"/>
            <a:ext cx="11880903" cy="3453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A9372B-C575-BBF6-C2A2-997D8E88AE01}"/>
              </a:ext>
            </a:extLst>
          </p:cNvPr>
          <p:cNvSpPr/>
          <p:nvPr/>
        </p:nvSpPr>
        <p:spPr>
          <a:xfrm>
            <a:off x="7924800" y="1981200"/>
            <a:ext cx="3810000" cy="31242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B67805-3666-9352-B679-BA565EE1310E}"/>
              </a:ext>
            </a:extLst>
          </p:cNvPr>
          <p:cNvSpPr/>
          <p:nvPr/>
        </p:nvSpPr>
        <p:spPr>
          <a:xfrm>
            <a:off x="7010400" y="5715000"/>
            <a:ext cx="2362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กิจกรรมเพื่อการปรับปรุง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8B21D4E5-E1B0-4E58-FF28-B7F310933758}"/>
              </a:ext>
            </a:extLst>
          </p:cNvPr>
          <p:cNvCxnSpPr>
            <a:cxnSpLocks/>
          </p:cNvCxnSpPr>
          <p:nvPr/>
        </p:nvCxnSpPr>
        <p:spPr>
          <a:xfrm flipV="1">
            <a:off x="9220200" y="5143500"/>
            <a:ext cx="685800" cy="800100"/>
          </a:xfrm>
          <a:prstGeom prst="bentConnector2">
            <a:avLst/>
          </a:prstGeom>
          <a:ln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73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EB283FD-9EC5-A8CF-6A5B-10914E9F9F4A}"/>
              </a:ext>
            </a:extLst>
          </p:cNvPr>
          <p:cNvSpPr txBox="1"/>
          <p:nvPr/>
        </p:nvSpPr>
        <p:spPr>
          <a:xfrm>
            <a:off x="3505200" y="3429000"/>
            <a:ext cx="81359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3.2.2 เป้าหมายด้านผลิตภาพ ความสามารถของกระบวนการ ระยะเวลา และต้นทุน</a:t>
            </a: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8" y="1364642"/>
            <a:ext cx="6071918" cy="922730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737777" y="1448515"/>
            <a:ext cx="558423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องค์กรต้องระบุและทบทวนข้อกำหนดของปัจจัยนำเข้า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DB54856E-8B82-B82E-2865-EFB427D4022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5918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3.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การออกแบบผลิตภัณฑ์และ</a:t>
            </a:r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/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หรือกระบวนการผลิต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C8C8815-5F5D-480C-1806-A912D503A3E3}"/>
              </a:ext>
            </a:extLst>
          </p:cNvPr>
          <p:cNvSpPr txBox="1"/>
          <p:nvPr/>
        </p:nvSpPr>
        <p:spPr>
          <a:xfrm>
            <a:off x="2275413" y="2438400"/>
            <a:ext cx="743585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โดยต้องจัดทำเป็นข้อมูลเอกสารซึ่งจะครอบคลุมถึงสิ่งเหล่านี้เป็นอย่างน้อย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F9CDC8-864F-8F0C-6982-5DE15A59C529}"/>
              </a:ext>
            </a:extLst>
          </p:cNvPr>
          <p:cNvSpPr txBox="1"/>
          <p:nvPr/>
        </p:nvSpPr>
        <p:spPr>
          <a:xfrm>
            <a:off x="3505200" y="2971800"/>
            <a:ext cx="778278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3.2.1 ข้อมูลผลลัพธ์ของผลิตภัณฑ์ตามที่ได้ออกแบบ รวมถึงคุณลักษณะพิเศษ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278875-9A43-8E8C-24A1-B9409FA705FD}"/>
              </a:ext>
            </a:extLst>
          </p:cNvPr>
          <p:cNvSpPr txBox="1"/>
          <p:nvPr/>
        </p:nvSpPr>
        <p:spPr>
          <a:xfrm>
            <a:off x="3505200" y="3810000"/>
            <a:ext cx="460691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3.2.3 ทางเลือกของเทคโนโลยีที่ใช้ในการผลิต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79B36C-6059-2FC0-639D-D679953A9563}"/>
              </a:ext>
            </a:extLst>
          </p:cNvPr>
          <p:cNvSpPr txBox="1"/>
          <p:nvPr/>
        </p:nvSpPr>
        <p:spPr>
          <a:xfrm>
            <a:off x="3505200" y="4267200"/>
            <a:ext cx="81359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3.2.4 ข้อกำหนดพิเศษของ กฟภ.(ถ้ามี)</a:t>
            </a:r>
            <a:endParaRPr lang="th-TH" altLang="ko-K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BA7174-4904-CBE6-6481-83DCE1A00087}"/>
              </a:ext>
            </a:extLst>
          </p:cNvPr>
          <p:cNvSpPr txBox="1"/>
          <p:nvPr/>
        </p:nvSpPr>
        <p:spPr>
          <a:xfrm>
            <a:off x="3505200" y="4701469"/>
            <a:ext cx="876801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3.2.5 ประสบการณ์จากการพัฒนาการออกแบบผลิตภัณฑ์ และ/หรือ กระบวนการที่ผ่านมา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EB427-2991-D13C-99CE-F0FE65C88B0B}"/>
              </a:ext>
            </a:extLst>
          </p:cNvPr>
          <p:cNvSpPr txBox="1"/>
          <p:nvPr/>
        </p:nvSpPr>
        <p:spPr>
          <a:xfrm>
            <a:off x="3511380" y="5158669"/>
            <a:ext cx="205122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3.2.6 วัตถุดิบใหม่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9106DA-E1C7-B930-CFB3-8D2EA13DC809}"/>
              </a:ext>
            </a:extLst>
          </p:cNvPr>
          <p:cNvSpPr txBox="1"/>
          <p:nvPr/>
        </p:nvSpPr>
        <p:spPr>
          <a:xfrm>
            <a:off x="3502683" y="5638800"/>
            <a:ext cx="693671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3.2.7 ข้อกำหนดของการเคลื่อนย้ายผลิตภัณฑ์และการยศาสตร์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11523C-1EE7-DEA1-D8BE-C654130CD1E4}"/>
              </a:ext>
            </a:extLst>
          </p:cNvPr>
          <p:cNvSpPr txBox="1"/>
          <p:nvPr/>
        </p:nvSpPr>
        <p:spPr>
          <a:xfrm>
            <a:off x="3522649" y="6096000"/>
            <a:ext cx="81359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3.2.8 การออกแบบเพื่อง่ายต่อการผลิตและการออกแบบเพื่อง่ายต่อการประกอบ</a:t>
            </a:r>
            <a:endParaRPr lang="th-TH" altLang="ko-K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3" name="그룹 112">
            <a:extLst>
              <a:ext uri="{FF2B5EF4-FFF2-40B4-BE49-F238E27FC236}">
                <a16:creationId xmlns:a16="http://schemas.microsoft.com/office/drawing/2014/main" id="{E579F202-8D81-0283-AD47-FA4CD848495C}"/>
              </a:ext>
            </a:extLst>
          </p:cNvPr>
          <p:cNvGrpSpPr/>
          <p:nvPr/>
        </p:nvGrpSpPr>
        <p:grpSpPr>
          <a:xfrm>
            <a:off x="612475" y="3070671"/>
            <a:ext cx="2999582" cy="3598568"/>
            <a:chOff x="527680" y="1010171"/>
            <a:chExt cx="3566131" cy="4278252"/>
          </a:xfrm>
        </p:grpSpPr>
        <p:sp>
          <p:nvSpPr>
            <p:cNvPr id="14" name="자유형: 도형 94">
              <a:extLst>
                <a:ext uri="{FF2B5EF4-FFF2-40B4-BE49-F238E27FC236}">
                  <a16:creationId xmlns:a16="http://schemas.microsoft.com/office/drawing/2014/main" id="{A2DFF8F9-CD97-7630-92F6-8FF612336462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자유형: 도형 93">
              <a:extLst>
                <a:ext uri="{FF2B5EF4-FFF2-40B4-BE49-F238E27FC236}">
                  <a16:creationId xmlns:a16="http://schemas.microsoft.com/office/drawing/2014/main" id="{3EB96007-E3C6-2261-47A4-2C7391182798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자유형: 도형 92">
              <a:extLst>
                <a:ext uri="{FF2B5EF4-FFF2-40B4-BE49-F238E27FC236}">
                  <a16:creationId xmlns:a16="http://schemas.microsoft.com/office/drawing/2014/main" id="{92A31DA1-A94F-7F3C-B239-F6446A0BA7C9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자유형: 도형 106">
              <a:extLst>
                <a:ext uri="{FF2B5EF4-FFF2-40B4-BE49-F238E27FC236}">
                  <a16:creationId xmlns:a16="http://schemas.microsoft.com/office/drawing/2014/main" id="{C0D58DC9-AD88-791C-8D42-C4342D0C5A67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자유형: 도형 109">
              <a:extLst>
                <a:ext uri="{FF2B5EF4-FFF2-40B4-BE49-F238E27FC236}">
                  <a16:creationId xmlns:a16="http://schemas.microsoft.com/office/drawing/2014/main" id="{48C917CC-A484-2209-A462-5F5494E5BDE7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9" name="그룹 35">
            <a:extLst>
              <a:ext uri="{FF2B5EF4-FFF2-40B4-BE49-F238E27FC236}">
                <a16:creationId xmlns:a16="http://schemas.microsoft.com/office/drawing/2014/main" id="{CF046013-969F-EB81-3A53-2117063D7E32}"/>
              </a:ext>
            </a:extLst>
          </p:cNvPr>
          <p:cNvGrpSpPr/>
          <p:nvPr/>
        </p:nvGrpSpPr>
        <p:grpSpPr>
          <a:xfrm>
            <a:off x="850012" y="1190244"/>
            <a:ext cx="887766" cy="1248156"/>
            <a:chOff x="4335987" y="774785"/>
            <a:chExt cx="887766" cy="1248156"/>
          </a:xfrm>
        </p:grpSpPr>
        <p:sp>
          <p:nvSpPr>
            <p:cNvPr id="31" name="이등변 삼각형 36">
              <a:extLst>
                <a:ext uri="{FF2B5EF4-FFF2-40B4-BE49-F238E27FC236}">
                  <a16:creationId xmlns:a16="http://schemas.microsoft.com/office/drawing/2014/main" id="{FDF1B394-33BE-CEED-310C-E9A2E18FC430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이등변 삼각형 37">
              <a:extLst>
                <a:ext uri="{FF2B5EF4-FFF2-40B4-BE49-F238E27FC236}">
                  <a16:creationId xmlns:a16="http://schemas.microsoft.com/office/drawing/2014/main" id="{0A221F36-02BC-14A3-E815-FDD64F7190BB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0" name="Round Same Side Corner Rectangle 11">
            <a:extLst>
              <a:ext uri="{FF2B5EF4-FFF2-40B4-BE49-F238E27FC236}">
                <a16:creationId xmlns:a16="http://schemas.microsoft.com/office/drawing/2014/main" id="{04154CFF-A5FA-043F-9FA1-757BB001FE4C}"/>
              </a:ext>
            </a:extLst>
          </p:cNvPr>
          <p:cNvSpPr>
            <a:spLocks noChangeAspect="1"/>
          </p:cNvSpPr>
          <p:nvPr/>
        </p:nvSpPr>
        <p:spPr>
          <a:xfrm rot="9900000">
            <a:off x="1049800" y="164616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440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 animBg="1"/>
      <p:bldP spid="21" grpId="0"/>
      <p:bldP spid="48" grpId="0"/>
      <p:bldP spid="19" grpId="0"/>
      <p:bldP spid="20" grpId="0"/>
      <p:bldP spid="24" grpId="0"/>
      <p:bldP spid="25" grpId="0"/>
      <p:bldP spid="2" grpId="0"/>
      <p:bldP spid="7" grpId="0"/>
      <p:bldP spid="10" grpId="0"/>
      <p:bldP spid="11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8C8815-5F5D-480C-1806-A912D503A3E3}"/>
              </a:ext>
            </a:extLst>
          </p:cNvPr>
          <p:cNvSpPr txBox="1"/>
          <p:nvPr/>
        </p:nvSpPr>
        <p:spPr>
          <a:xfrm>
            <a:off x="2743697" y="2554272"/>
            <a:ext cx="9295903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ต้องจัดการกระบวนการเป็นข้อมูลเอกสาร และดำเนินการเพื่อระบุคุณลักษณะพิเศษรวมถึงคุณลักษณะพิเศษที่กำหนดโดย กฟภ. โดยการวิเคราะห์ความเสี่ยงที่ต้องดำเนินการโดยต้องครอบคลุมถึงสิ่งต่างๆ ต่อไปนี้</a:t>
            </a: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8" y="1469798"/>
            <a:ext cx="4590247" cy="922730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737778" y="1553671"/>
            <a:ext cx="405342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กรณีที่มีคุณลักษณะพิเศษของผลิตภัณฑ์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DB54856E-8B82-B82E-2865-EFB427D4022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5918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3.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การออกแบบผลิตภัณฑ์และ</a:t>
            </a:r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/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หรือกระบวนการผลิต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5F9CDC8-864F-8F0C-6982-5DE15A59C529}"/>
              </a:ext>
            </a:extLst>
          </p:cNvPr>
          <p:cNvSpPr txBox="1"/>
          <p:nvPr/>
        </p:nvSpPr>
        <p:spPr>
          <a:xfrm>
            <a:off x="3201240" y="3905476"/>
            <a:ext cx="899076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3.3.1 ระบุคุณลักษณะพิเศษทั้งหมดอยู่ในรูปแบบวิศวกรรม (ตามความจำเป็น) การวิเคราะห์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thaiDist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ความเสี่ยง (เช่น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FMEA)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  <a:p>
            <a:pPr marL="742950" lvl="1" indent="-285750" algn="thaiDist">
              <a:buFont typeface="Arial" panose="020B0604020202020204" pitchFamily="34" charset="0"/>
              <a:buChar char="•"/>
            </a:pP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แผนควบคุมมาตรฐานการทำงาน และ/หรือ </a:t>
            </a:r>
          </a:p>
          <a:p>
            <a:pPr marL="742950" lvl="1" indent="-285750" algn="thaiDist">
              <a:buFont typeface="Arial" panose="020B0604020202020204" pitchFamily="34" charset="0"/>
              <a:buChar char="•"/>
            </a:pP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เอกสารขั้นตอนการปฏิบัติงานสำหรับพนักงาน </a:t>
            </a:r>
          </a:p>
          <a:p>
            <a:pPr marL="742950" lvl="1" indent="-285750" algn="thaiDist">
              <a:buFont typeface="Arial" panose="020B0604020202020204" pitchFamily="34" charset="0"/>
              <a:buChar char="•"/>
            </a:pP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การชี้บ่งคุณลักษณะพิเศษด้วยเครื่องหมายเฉพาะและถูกถ่ายทอดไปสู่ข้อมูลเอกสารเหล่านี้</a:t>
            </a:r>
          </a:p>
        </p:txBody>
      </p:sp>
      <p:grpSp>
        <p:nvGrpSpPr>
          <p:cNvPr id="2" name="그룹 112">
            <a:extLst>
              <a:ext uri="{FF2B5EF4-FFF2-40B4-BE49-F238E27FC236}">
                <a16:creationId xmlns:a16="http://schemas.microsoft.com/office/drawing/2014/main" id="{5EC73BC1-0173-BBA0-ECD0-8E2BC2B44C69}"/>
              </a:ext>
            </a:extLst>
          </p:cNvPr>
          <p:cNvGrpSpPr/>
          <p:nvPr/>
        </p:nvGrpSpPr>
        <p:grpSpPr>
          <a:xfrm>
            <a:off x="612475" y="3070671"/>
            <a:ext cx="2999582" cy="3598568"/>
            <a:chOff x="527680" y="1010171"/>
            <a:chExt cx="3566131" cy="4278252"/>
          </a:xfrm>
        </p:grpSpPr>
        <p:sp>
          <p:nvSpPr>
            <p:cNvPr id="7" name="자유형: 도형 94">
              <a:extLst>
                <a:ext uri="{FF2B5EF4-FFF2-40B4-BE49-F238E27FC236}">
                  <a16:creationId xmlns:a16="http://schemas.microsoft.com/office/drawing/2014/main" id="{60DCE4D8-D917-5AF6-5921-3F6787F716EF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자유형: 도형 93">
              <a:extLst>
                <a:ext uri="{FF2B5EF4-FFF2-40B4-BE49-F238E27FC236}">
                  <a16:creationId xmlns:a16="http://schemas.microsoft.com/office/drawing/2014/main" id="{C370619F-5A55-B50E-9BB2-DDC3646E02EF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자유형: 도형 92">
              <a:extLst>
                <a:ext uri="{FF2B5EF4-FFF2-40B4-BE49-F238E27FC236}">
                  <a16:creationId xmlns:a16="http://schemas.microsoft.com/office/drawing/2014/main" id="{312B5511-F321-9A8E-F45F-CAA4DE5AF51E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자유형: 도형 106">
              <a:extLst>
                <a:ext uri="{FF2B5EF4-FFF2-40B4-BE49-F238E27FC236}">
                  <a16:creationId xmlns:a16="http://schemas.microsoft.com/office/drawing/2014/main" id="{F971F21D-2272-07D8-BA99-227D3EDB45C7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자유형: 도형 109">
              <a:extLst>
                <a:ext uri="{FF2B5EF4-FFF2-40B4-BE49-F238E27FC236}">
                  <a16:creationId xmlns:a16="http://schemas.microsoft.com/office/drawing/2014/main" id="{2259CE16-A679-1F7E-66D5-A1FCD9577D64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2" name="그룹 35">
            <a:extLst>
              <a:ext uri="{FF2B5EF4-FFF2-40B4-BE49-F238E27FC236}">
                <a16:creationId xmlns:a16="http://schemas.microsoft.com/office/drawing/2014/main" id="{6981DC38-43A8-C25C-05BF-E36A0F2B164E}"/>
              </a:ext>
            </a:extLst>
          </p:cNvPr>
          <p:cNvGrpSpPr/>
          <p:nvPr/>
        </p:nvGrpSpPr>
        <p:grpSpPr>
          <a:xfrm>
            <a:off x="850012" y="1295400"/>
            <a:ext cx="887766" cy="1248156"/>
            <a:chOff x="4335987" y="774785"/>
            <a:chExt cx="887766" cy="1248156"/>
          </a:xfrm>
        </p:grpSpPr>
        <p:sp>
          <p:nvSpPr>
            <p:cNvPr id="24" name="이등변 삼각형 36">
              <a:extLst>
                <a:ext uri="{FF2B5EF4-FFF2-40B4-BE49-F238E27FC236}">
                  <a16:creationId xmlns:a16="http://schemas.microsoft.com/office/drawing/2014/main" id="{3B2648CE-4E59-32F2-70C4-36A7A30D470A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이등변 삼각형 37">
              <a:extLst>
                <a:ext uri="{FF2B5EF4-FFF2-40B4-BE49-F238E27FC236}">
                  <a16:creationId xmlns:a16="http://schemas.microsoft.com/office/drawing/2014/main" id="{99F18A5C-CBFC-28DC-C354-747083D4A9CB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3" name="Round Same Side Corner Rectangle 11">
            <a:extLst>
              <a:ext uri="{FF2B5EF4-FFF2-40B4-BE49-F238E27FC236}">
                <a16:creationId xmlns:a16="http://schemas.microsoft.com/office/drawing/2014/main" id="{3C239A90-D722-971F-F1AC-A3C445245E39}"/>
              </a:ext>
            </a:extLst>
          </p:cNvPr>
          <p:cNvSpPr>
            <a:spLocks noChangeAspect="1"/>
          </p:cNvSpPr>
          <p:nvPr/>
        </p:nvSpPr>
        <p:spPr>
          <a:xfrm rot="9900000">
            <a:off x="1049800" y="175131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544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 animBg="1"/>
      <p:bldP spid="21" grpId="0"/>
      <p:bldP spid="48" grpId="0"/>
      <p:bldP spid="20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5F9CDC8-864F-8F0C-6982-5DE15A59C529}"/>
              </a:ext>
            </a:extLst>
          </p:cNvPr>
          <p:cNvSpPr txBox="1"/>
          <p:nvPr/>
        </p:nvSpPr>
        <p:spPr>
          <a:xfrm>
            <a:off x="2937930" y="3113061"/>
            <a:ext cx="620606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3.3.2 การสร้างกลยุทธ์ในการควบคุมและเฝ้าติดตาม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thaiDist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คุณลักษณะพิเศษของผลิตภัณฑ์และกระบวนการผลิต </a:t>
            </a: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8" y="1469798"/>
            <a:ext cx="4590247" cy="922730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737778" y="1553671"/>
            <a:ext cx="405342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กรณีที่มีคุณลักษณะพิเศษของผลิตภัณฑ์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DB54856E-8B82-B82E-2865-EFB427D4022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5918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3.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การออกแบบผลิตภัณฑ์และ</a:t>
            </a:r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/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หรือกระบวนการผลิต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3184BDC-F828-231F-81A3-B2CD0D1A4604}"/>
              </a:ext>
            </a:extLst>
          </p:cNvPr>
          <p:cNvSpPr txBox="1"/>
          <p:nvPr/>
        </p:nvSpPr>
        <p:spPr>
          <a:xfrm>
            <a:off x="3962400" y="4343400"/>
            <a:ext cx="685799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3.3.3 ผลการดำเนินการในข้อ 1 และ 2 อาจจำเป็นต้องขออนุมัติ กฟภ.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thaiDist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ก่อนดำเนินการในกรณีที่มีการร้องขอจาก กฟภ.</a:t>
            </a:r>
          </a:p>
        </p:txBody>
      </p:sp>
      <p:grpSp>
        <p:nvGrpSpPr>
          <p:cNvPr id="7" name="그룹 112">
            <a:extLst>
              <a:ext uri="{FF2B5EF4-FFF2-40B4-BE49-F238E27FC236}">
                <a16:creationId xmlns:a16="http://schemas.microsoft.com/office/drawing/2014/main" id="{03D4D40A-E6C3-9FCF-67E2-4F67388194B7}"/>
              </a:ext>
            </a:extLst>
          </p:cNvPr>
          <p:cNvGrpSpPr/>
          <p:nvPr/>
        </p:nvGrpSpPr>
        <p:grpSpPr>
          <a:xfrm>
            <a:off x="612475" y="3070671"/>
            <a:ext cx="2999582" cy="3598568"/>
            <a:chOff x="527680" y="1010171"/>
            <a:chExt cx="3566131" cy="4278252"/>
          </a:xfrm>
        </p:grpSpPr>
        <p:sp>
          <p:nvSpPr>
            <p:cNvPr id="10" name="자유형: 도형 94">
              <a:extLst>
                <a:ext uri="{FF2B5EF4-FFF2-40B4-BE49-F238E27FC236}">
                  <a16:creationId xmlns:a16="http://schemas.microsoft.com/office/drawing/2014/main" id="{573C5B38-B4D5-D30D-EF02-7AF1B164664F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자유형: 도형 93">
              <a:extLst>
                <a:ext uri="{FF2B5EF4-FFF2-40B4-BE49-F238E27FC236}">
                  <a16:creationId xmlns:a16="http://schemas.microsoft.com/office/drawing/2014/main" id="{1B235C85-5084-7B14-E75E-68F3D6BFF14C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자유형: 도형 92">
              <a:extLst>
                <a:ext uri="{FF2B5EF4-FFF2-40B4-BE49-F238E27FC236}">
                  <a16:creationId xmlns:a16="http://schemas.microsoft.com/office/drawing/2014/main" id="{55AAF03E-85A9-553B-11B3-624B1C90E650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자유형: 도형 106">
              <a:extLst>
                <a:ext uri="{FF2B5EF4-FFF2-40B4-BE49-F238E27FC236}">
                  <a16:creationId xmlns:a16="http://schemas.microsoft.com/office/drawing/2014/main" id="{CB5BA736-3FB6-AE3F-458F-4B9201C5A7C8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자유형: 도형 109">
              <a:extLst>
                <a:ext uri="{FF2B5EF4-FFF2-40B4-BE49-F238E27FC236}">
                  <a16:creationId xmlns:a16="http://schemas.microsoft.com/office/drawing/2014/main" id="{F5A9FCBB-63FA-80D7-AD9B-291B33E1FA36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2" name="그룹 35">
            <a:extLst>
              <a:ext uri="{FF2B5EF4-FFF2-40B4-BE49-F238E27FC236}">
                <a16:creationId xmlns:a16="http://schemas.microsoft.com/office/drawing/2014/main" id="{952227F3-2363-DFE6-6AA8-4105E7B933F7}"/>
              </a:ext>
            </a:extLst>
          </p:cNvPr>
          <p:cNvGrpSpPr/>
          <p:nvPr/>
        </p:nvGrpSpPr>
        <p:grpSpPr>
          <a:xfrm>
            <a:off x="850012" y="1295400"/>
            <a:ext cx="887766" cy="1248156"/>
            <a:chOff x="4335987" y="774785"/>
            <a:chExt cx="887766" cy="1248156"/>
          </a:xfrm>
        </p:grpSpPr>
        <p:sp>
          <p:nvSpPr>
            <p:cNvPr id="24" name="이등변 삼각형 36">
              <a:extLst>
                <a:ext uri="{FF2B5EF4-FFF2-40B4-BE49-F238E27FC236}">
                  <a16:creationId xmlns:a16="http://schemas.microsoft.com/office/drawing/2014/main" id="{8D2439E6-E0A4-41D3-9F81-B1DE4C3D9837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이등변 삼각형 37">
              <a:extLst>
                <a:ext uri="{FF2B5EF4-FFF2-40B4-BE49-F238E27FC236}">
                  <a16:creationId xmlns:a16="http://schemas.microsoft.com/office/drawing/2014/main" id="{3DA347CD-3302-1076-2B07-DEF8F8569752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3" name="Round Same Side Corner Rectangle 11">
            <a:extLst>
              <a:ext uri="{FF2B5EF4-FFF2-40B4-BE49-F238E27FC236}">
                <a16:creationId xmlns:a16="http://schemas.microsoft.com/office/drawing/2014/main" id="{69D26636-CC88-49CD-EBE7-FC8D63538DB3}"/>
              </a:ext>
            </a:extLst>
          </p:cNvPr>
          <p:cNvSpPr>
            <a:spLocks noChangeAspect="1"/>
          </p:cNvSpPr>
          <p:nvPr/>
        </p:nvSpPr>
        <p:spPr>
          <a:xfrm rot="9900000">
            <a:off x="1049800" y="175131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886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  <p:bldP spid="21" grpId="0"/>
      <p:bldP spid="48" grpId="0"/>
      <p:bldP spid="2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184BDC-F828-231F-81A3-B2CD0D1A4604}"/>
              </a:ext>
            </a:extLst>
          </p:cNvPr>
          <p:cNvSpPr txBox="1"/>
          <p:nvPr/>
        </p:nvSpPr>
        <p:spPr>
          <a:xfrm>
            <a:off x="2945786" y="3429000"/>
            <a:ext cx="84582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3.4.2 มีการดำเนินการทบทวน (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reviews)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เพื่อการประเมินความสามารถของผลการ</a:t>
            </a: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ออกแบบ และพัฒนากระบวนการเพื่อให้ตอบสนองความต้องการได้ </a:t>
            </a: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8" y="1495092"/>
            <a:ext cx="6903302" cy="867108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737777" y="1553671"/>
            <a:ext cx="649182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3.4 </a:t>
            </a: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องค์กรต้องควบคุมการออกแบบและการพัฒนากระบวนการผลิต 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DB54856E-8B82-B82E-2865-EFB427D4022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5918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3.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การออกแบบผลิตภัณฑ์และ</a:t>
            </a:r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/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หรือกระบวนการผลิต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5F9CDC8-864F-8F0C-6982-5DE15A59C529}"/>
              </a:ext>
            </a:extLst>
          </p:cNvPr>
          <p:cNvSpPr txBox="1"/>
          <p:nvPr/>
        </p:nvSpPr>
        <p:spPr>
          <a:xfrm>
            <a:off x="2743200" y="2590800"/>
            <a:ext cx="580482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3.4.1 ผลลัพธ์ที่ต้องการของ กฟภ. สามารถทำให้สำเร็จได้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thaiDist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ตามที่กำหนดไว้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DD9AB-F3C0-1016-6201-6E49719DB913}"/>
              </a:ext>
            </a:extLst>
          </p:cNvPr>
          <p:cNvSpPr txBox="1"/>
          <p:nvPr/>
        </p:nvSpPr>
        <p:spPr>
          <a:xfrm>
            <a:off x="3192856" y="4419600"/>
            <a:ext cx="897312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3.4.3 มีกิจกรรมการตรวจสอบ (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verify) 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เพื่อให้แน่ใจว่าการออกแบบ และพัฒนากระบวนการ</a:t>
            </a: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ได้มีผลตอบสนองที่สอดคล้องกับข้อมูลตามความต้องการ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BBD69D-4C16-2363-1D25-C0191844C28A}"/>
              </a:ext>
            </a:extLst>
          </p:cNvPr>
          <p:cNvSpPr txBox="1"/>
          <p:nvPr/>
        </p:nvSpPr>
        <p:spPr>
          <a:xfrm>
            <a:off x="3402987" y="5380470"/>
            <a:ext cx="86106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3.4.4 มีกิจกรรมการทวนสอบ (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Validate) 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ที่ดำเนินการเพื่อให้แน่ใจว่าผลิตภัณฑ์ที่ได้นั้นได้</a:t>
            </a: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ตอบสนองความต้องการสำหรับการใช้งานตามที่กำหนดหรือตามที่ตั้งใจไว้ </a:t>
            </a:r>
          </a:p>
        </p:txBody>
      </p:sp>
      <p:grpSp>
        <p:nvGrpSpPr>
          <p:cNvPr id="11" name="그룹 112">
            <a:extLst>
              <a:ext uri="{FF2B5EF4-FFF2-40B4-BE49-F238E27FC236}">
                <a16:creationId xmlns:a16="http://schemas.microsoft.com/office/drawing/2014/main" id="{A120BA9D-02E9-FB62-4F60-FD90F15C74C3}"/>
              </a:ext>
            </a:extLst>
          </p:cNvPr>
          <p:cNvGrpSpPr/>
          <p:nvPr/>
        </p:nvGrpSpPr>
        <p:grpSpPr>
          <a:xfrm>
            <a:off x="612475" y="3070671"/>
            <a:ext cx="2999582" cy="3598568"/>
            <a:chOff x="527680" y="1010171"/>
            <a:chExt cx="3566131" cy="4278252"/>
          </a:xfrm>
        </p:grpSpPr>
        <p:sp>
          <p:nvSpPr>
            <p:cNvPr id="13" name="자유형: 도형 94">
              <a:extLst>
                <a:ext uri="{FF2B5EF4-FFF2-40B4-BE49-F238E27FC236}">
                  <a16:creationId xmlns:a16="http://schemas.microsoft.com/office/drawing/2014/main" id="{BBBA9C9B-ABD4-58B9-D262-71ECC7DF9289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자유형: 도형 93">
              <a:extLst>
                <a:ext uri="{FF2B5EF4-FFF2-40B4-BE49-F238E27FC236}">
                  <a16:creationId xmlns:a16="http://schemas.microsoft.com/office/drawing/2014/main" id="{AA0AEC6F-39D0-0DA1-E182-FBB8ADD91B6D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자유형: 도형 92">
              <a:extLst>
                <a:ext uri="{FF2B5EF4-FFF2-40B4-BE49-F238E27FC236}">
                  <a16:creationId xmlns:a16="http://schemas.microsoft.com/office/drawing/2014/main" id="{E9008C3E-3653-79CF-DA39-16158F24F7E4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자유형: 도형 106">
              <a:extLst>
                <a:ext uri="{FF2B5EF4-FFF2-40B4-BE49-F238E27FC236}">
                  <a16:creationId xmlns:a16="http://schemas.microsoft.com/office/drawing/2014/main" id="{209EF7E4-4AE5-9EBD-1D42-365658753CD3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109">
              <a:extLst>
                <a:ext uri="{FF2B5EF4-FFF2-40B4-BE49-F238E27FC236}">
                  <a16:creationId xmlns:a16="http://schemas.microsoft.com/office/drawing/2014/main" id="{70C342B1-805C-6C39-7B5A-4113AFAD73B5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그룹 35">
            <a:extLst>
              <a:ext uri="{FF2B5EF4-FFF2-40B4-BE49-F238E27FC236}">
                <a16:creationId xmlns:a16="http://schemas.microsoft.com/office/drawing/2014/main" id="{2AD334F4-9CDD-0057-9605-E6B52A607BBE}"/>
              </a:ext>
            </a:extLst>
          </p:cNvPr>
          <p:cNvGrpSpPr/>
          <p:nvPr/>
        </p:nvGrpSpPr>
        <p:grpSpPr>
          <a:xfrm>
            <a:off x="850012" y="1295400"/>
            <a:ext cx="887766" cy="1248156"/>
            <a:chOff x="4335987" y="774785"/>
            <a:chExt cx="887766" cy="1248156"/>
          </a:xfrm>
        </p:grpSpPr>
        <p:sp>
          <p:nvSpPr>
            <p:cNvPr id="26" name="이등변 삼각형 36">
              <a:extLst>
                <a:ext uri="{FF2B5EF4-FFF2-40B4-BE49-F238E27FC236}">
                  <a16:creationId xmlns:a16="http://schemas.microsoft.com/office/drawing/2014/main" id="{3D304E56-A20E-6E7C-632C-BE28557E84EF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이등변 삼각형 37">
              <a:extLst>
                <a:ext uri="{FF2B5EF4-FFF2-40B4-BE49-F238E27FC236}">
                  <a16:creationId xmlns:a16="http://schemas.microsoft.com/office/drawing/2014/main" id="{275309AF-5D25-944E-A2EC-71377E566494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6AA77240-6B3F-D28A-6082-F92BD78171D2}"/>
              </a:ext>
            </a:extLst>
          </p:cNvPr>
          <p:cNvSpPr>
            <a:spLocks noChangeAspect="1"/>
          </p:cNvSpPr>
          <p:nvPr/>
        </p:nvSpPr>
        <p:spPr>
          <a:xfrm rot="9900000">
            <a:off x="1049800" y="175131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602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21" grpId="0"/>
      <p:bldP spid="48" grpId="0"/>
      <p:bldP spid="20" grpId="0"/>
      <p:bldP spid="7" grpId="0"/>
      <p:bldP spid="10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7">
            <a:extLst>
              <a:ext uri="{FF2B5EF4-FFF2-40B4-BE49-F238E27FC236}">
                <a16:creationId xmlns:a16="http://schemas.microsoft.com/office/drawing/2014/main" id="{C3DD1D2B-342C-4859-BCA5-864DDA2EE20E}"/>
              </a:ext>
            </a:extLst>
          </p:cNvPr>
          <p:cNvGrpSpPr/>
          <p:nvPr/>
        </p:nvGrpSpPr>
        <p:grpSpPr>
          <a:xfrm>
            <a:off x="933686" y="1841303"/>
            <a:ext cx="6573115" cy="900000"/>
            <a:chOff x="933685" y="1815665"/>
            <a:chExt cx="6573115" cy="972000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FBBDF61F-1C1A-4EE9-80A4-43A0E19D9697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rgbClr val="8064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highlight>
                  <a:srgbClr val="FFFF00"/>
                </a:highlight>
              </a:endParaRPr>
            </a:p>
          </p:txBody>
        </p:sp>
        <p:sp>
          <p:nvSpPr>
            <p:cNvPr id="5" name="Pentagon 26">
              <a:extLst>
                <a:ext uri="{FF2B5EF4-FFF2-40B4-BE49-F238E27FC236}">
                  <a16:creationId xmlns:a16="http://schemas.microsoft.com/office/drawing/2014/main" id="{3B43676B-B2CD-4489-9847-F0F479AD34F2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rgbClr val="8064A2"/>
            </a:solidFill>
            <a:ln w="50800">
              <a:solidFill>
                <a:srgbClr val="8064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highlight>
                  <a:srgbClr val="FFFF00"/>
                </a:highlight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E38D23-CB58-4350-9FDD-842E3C5BF1C9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highlight>
                  <a:srgbClr val="FFFF00"/>
                </a:highlight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05B748-016B-43D5-89C2-8AA907F0AB67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8" name="그룹 62">
            <a:extLst>
              <a:ext uri="{FF2B5EF4-FFF2-40B4-BE49-F238E27FC236}">
                <a16:creationId xmlns:a16="http://schemas.microsoft.com/office/drawing/2014/main" id="{AE9C9026-5267-4B49-8A55-9F5382E29B2D}"/>
              </a:ext>
            </a:extLst>
          </p:cNvPr>
          <p:cNvGrpSpPr/>
          <p:nvPr/>
        </p:nvGrpSpPr>
        <p:grpSpPr>
          <a:xfrm>
            <a:off x="3124200" y="2945146"/>
            <a:ext cx="6573115" cy="900000"/>
            <a:chOff x="933685" y="1815665"/>
            <a:chExt cx="6573115" cy="972000"/>
          </a:xfrm>
        </p:grpSpPr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F90C281F-4467-44C6-8A97-253C5C1315F4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Pentagon 26">
              <a:extLst>
                <a:ext uri="{FF2B5EF4-FFF2-40B4-BE49-F238E27FC236}">
                  <a16:creationId xmlns:a16="http://schemas.microsoft.com/office/drawing/2014/main" id="{1E862B7B-42DB-49C5-AAB0-9B23C80D7E97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4"/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34">
              <a:extLst>
                <a:ext uri="{FF2B5EF4-FFF2-40B4-BE49-F238E27FC236}">
                  <a16:creationId xmlns:a16="http://schemas.microsoft.com/office/drawing/2014/main" id="{C721D85F-3C16-4EB9-99D8-126392E04059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38">
              <a:extLst>
                <a:ext uri="{FF2B5EF4-FFF2-40B4-BE49-F238E27FC236}">
                  <a16:creationId xmlns:a16="http://schemas.microsoft.com/office/drawing/2014/main" id="{9C14E46A-C393-4742-80E9-7CED66847D54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그룹 67">
            <a:extLst>
              <a:ext uri="{FF2B5EF4-FFF2-40B4-BE49-F238E27FC236}">
                <a16:creationId xmlns:a16="http://schemas.microsoft.com/office/drawing/2014/main" id="{7985DB32-6EBF-4987-BB44-E23309A5B4FB}"/>
              </a:ext>
            </a:extLst>
          </p:cNvPr>
          <p:cNvGrpSpPr/>
          <p:nvPr/>
        </p:nvGrpSpPr>
        <p:grpSpPr>
          <a:xfrm>
            <a:off x="933686" y="4048989"/>
            <a:ext cx="6573115" cy="900000"/>
            <a:chOff x="933685" y="1815665"/>
            <a:chExt cx="6573115" cy="97200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D8B4909-E854-4069-AA22-37ADA1E8630A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rgbClr val="8064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Pentagon 26">
              <a:extLst>
                <a:ext uri="{FF2B5EF4-FFF2-40B4-BE49-F238E27FC236}">
                  <a16:creationId xmlns:a16="http://schemas.microsoft.com/office/drawing/2014/main" id="{69B97E13-FB25-4986-A8F6-FD74FB039CC2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rgbClr val="8064A2"/>
            </a:solidFill>
            <a:ln w="50800">
              <a:solidFill>
                <a:srgbClr val="8064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34">
              <a:extLst>
                <a:ext uri="{FF2B5EF4-FFF2-40B4-BE49-F238E27FC236}">
                  <a16:creationId xmlns:a16="http://schemas.microsoft.com/office/drawing/2014/main" id="{7683864D-470E-477A-873B-39435E5B0257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38">
              <a:extLst>
                <a:ext uri="{FF2B5EF4-FFF2-40B4-BE49-F238E27FC236}">
                  <a16:creationId xmlns:a16="http://schemas.microsoft.com/office/drawing/2014/main" id="{73D27868-1750-4E02-B5E5-4F3806D5CAF9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그룹 72">
            <a:extLst>
              <a:ext uri="{FF2B5EF4-FFF2-40B4-BE49-F238E27FC236}">
                <a16:creationId xmlns:a16="http://schemas.microsoft.com/office/drawing/2014/main" id="{42DF3B7E-AB2F-4569-B7BC-CC14E31E92A5}"/>
              </a:ext>
            </a:extLst>
          </p:cNvPr>
          <p:cNvGrpSpPr/>
          <p:nvPr/>
        </p:nvGrpSpPr>
        <p:grpSpPr>
          <a:xfrm>
            <a:off x="3159969" y="5152769"/>
            <a:ext cx="6573115" cy="900000"/>
            <a:chOff x="933685" y="1815665"/>
            <a:chExt cx="6573115" cy="972000"/>
          </a:xfrm>
        </p:grpSpPr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F2E607FE-4E4E-4D7C-A719-DA96119359D4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rgbClr val="8064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Pentagon 26">
              <a:extLst>
                <a:ext uri="{FF2B5EF4-FFF2-40B4-BE49-F238E27FC236}">
                  <a16:creationId xmlns:a16="http://schemas.microsoft.com/office/drawing/2014/main" id="{A9BC99C7-A068-4A98-BE82-9E2183D5F8B7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rgbClr val="8064A2"/>
            </a:solidFill>
            <a:ln w="50800">
              <a:solidFill>
                <a:srgbClr val="8064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34">
              <a:extLst>
                <a:ext uri="{FF2B5EF4-FFF2-40B4-BE49-F238E27FC236}">
                  <a16:creationId xmlns:a16="http://schemas.microsoft.com/office/drawing/2014/main" id="{371707D0-0F97-49E9-A3C7-8707F18000DF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ectangle 38">
              <a:extLst>
                <a:ext uri="{FF2B5EF4-FFF2-40B4-BE49-F238E27FC236}">
                  <a16:creationId xmlns:a16="http://schemas.microsoft.com/office/drawing/2014/main" id="{591AAA9F-67E2-4760-B57F-D3F2BE022571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47D152B-4ACA-4437-8369-1BFCE6C2DA10}"/>
              </a:ext>
            </a:extLst>
          </p:cNvPr>
          <p:cNvSpPr txBox="1"/>
          <p:nvPr/>
        </p:nvSpPr>
        <p:spPr>
          <a:xfrm>
            <a:off x="1258802" y="2045083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BA118F-BCD2-405E-8FC0-EA34EA30B681}"/>
              </a:ext>
            </a:extLst>
          </p:cNvPr>
          <p:cNvSpPr txBox="1"/>
          <p:nvPr/>
        </p:nvSpPr>
        <p:spPr>
          <a:xfrm>
            <a:off x="3457623" y="3148927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C88FFA-382E-4E74-BC9C-E6DCB197440F}"/>
              </a:ext>
            </a:extLst>
          </p:cNvPr>
          <p:cNvSpPr txBox="1"/>
          <p:nvPr/>
        </p:nvSpPr>
        <p:spPr>
          <a:xfrm>
            <a:off x="1284057" y="4252769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D300CE-852A-4F0B-95DF-E1B9483BA3FE}"/>
              </a:ext>
            </a:extLst>
          </p:cNvPr>
          <p:cNvSpPr txBox="1"/>
          <p:nvPr/>
        </p:nvSpPr>
        <p:spPr>
          <a:xfrm>
            <a:off x="3510340" y="5356549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sp>
        <p:nvSpPr>
          <p:cNvPr id="45" name="TextBox 10">
            <a:extLst>
              <a:ext uri="{FF2B5EF4-FFF2-40B4-BE49-F238E27FC236}">
                <a16:creationId xmlns:a16="http://schemas.microsoft.com/office/drawing/2014/main" id="{7C7F36AD-F33E-4A95-829A-609DD6E31359}"/>
              </a:ext>
            </a:extLst>
          </p:cNvPr>
          <p:cNvSpPr txBox="1"/>
          <p:nvPr/>
        </p:nvSpPr>
        <p:spPr bwMode="auto">
          <a:xfrm>
            <a:off x="2480684" y="2057395"/>
            <a:ext cx="4614647" cy="4801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การวางแผนการดำเนินการและการควบคุม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ADA485-809C-2286-213C-25158166BFC7}"/>
              </a:ext>
            </a:extLst>
          </p:cNvPr>
          <p:cNvGrpSpPr/>
          <p:nvPr/>
        </p:nvGrpSpPr>
        <p:grpSpPr>
          <a:xfrm>
            <a:off x="10026490" y="2865175"/>
            <a:ext cx="986741" cy="1022701"/>
            <a:chOff x="10026490" y="2865175"/>
            <a:chExt cx="986741" cy="1022701"/>
          </a:xfrm>
        </p:grpSpPr>
        <p:graphicFrame>
          <p:nvGraphicFramePr>
            <p:cNvPr id="23" name="Chart 7">
              <a:extLst>
                <a:ext uri="{FF2B5EF4-FFF2-40B4-BE49-F238E27FC236}">
                  <a16:creationId xmlns:a16="http://schemas.microsoft.com/office/drawing/2014/main" id="{7AF1A529-306C-41A5-BC37-3EA4ABCF79A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02257068"/>
                </p:ext>
              </p:extLst>
            </p:nvPr>
          </p:nvGraphicFramePr>
          <p:xfrm>
            <a:off x="10026490" y="2865175"/>
            <a:ext cx="986741" cy="10227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2" name="Rectangle 9">
              <a:extLst>
                <a:ext uri="{FF2B5EF4-FFF2-40B4-BE49-F238E27FC236}">
                  <a16:creationId xmlns:a16="http://schemas.microsoft.com/office/drawing/2014/main" id="{E6170AFD-EF81-4F4D-946C-9AD66BBE324C}"/>
                </a:ext>
              </a:extLst>
            </p:cNvPr>
            <p:cNvSpPr/>
            <p:nvPr/>
          </p:nvSpPr>
          <p:spPr>
            <a:xfrm>
              <a:off x="10336386" y="3199382"/>
              <a:ext cx="332759" cy="311492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57" name="object 3">
            <a:extLst>
              <a:ext uri="{FF2B5EF4-FFF2-40B4-BE49-F238E27FC236}">
                <a16:creationId xmlns:a16="http://schemas.microsoft.com/office/drawing/2014/main" id="{81A6C45A-3C83-75EC-640A-D94343A0504E}"/>
              </a:ext>
            </a:extLst>
          </p:cNvPr>
          <p:cNvSpPr/>
          <p:nvPr/>
        </p:nvSpPr>
        <p:spPr>
          <a:xfrm>
            <a:off x="70416" y="112264"/>
            <a:ext cx="10217150" cy="1364504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4">
            <a:extLst>
              <a:ext uri="{FF2B5EF4-FFF2-40B4-BE49-F238E27FC236}">
                <a16:creationId xmlns:a16="http://schemas.microsoft.com/office/drawing/2014/main" id="{6D6F7BC8-C858-1A5B-33FA-61BD94F3392F}"/>
              </a:ext>
            </a:extLst>
          </p:cNvPr>
          <p:cNvSpPr txBox="1">
            <a:spLocks/>
          </p:cNvSpPr>
          <p:nvPr/>
        </p:nvSpPr>
        <p:spPr>
          <a:xfrm>
            <a:off x="1481131" y="76200"/>
            <a:ext cx="734158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หลักเกณฑ์การตรวจคุณภาพโรงงาน </a:t>
            </a:r>
            <a:br>
              <a:rPr lang="th-TH" sz="48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en-US" sz="4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(Factory Inspection Requirement)</a:t>
            </a:r>
            <a:endParaRPr lang="en-US" sz="4800" kern="0" spc="-79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DAEC69E2-99E3-1095-954C-FA24EADFA8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82988"/>
            <a:ext cx="1650502" cy="1641237"/>
          </a:xfrm>
          <a:prstGeom prst="rect">
            <a:avLst/>
          </a:prstGeom>
        </p:spPr>
      </p:pic>
      <p:sp>
        <p:nvSpPr>
          <p:cNvPr id="60" name="TextBox 10">
            <a:extLst>
              <a:ext uri="{FF2B5EF4-FFF2-40B4-BE49-F238E27FC236}">
                <a16:creationId xmlns:a16="http://schemas.microsoft.com/office/drawing/2014/main" id="{7DE2E018-F416-22D8-C1D5-3E8947C33581}"/>
              </a:ext>
            </a:extLst>
          </p:cNvPr>
          <p:cNvSpPr txBox="1"/>
          <p:nvPr/>
        </p:nvSpPr>
        <p:spPr bwMode="auto">
          <a:xfrm>
            <a:off x="4664034" y="3164319"/>
            <a:ext cx="4614647" cy="4801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ข้อกำหนดของผลิตภัณฑ์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1" name="TextBox 10">
            <a:extLst>
              <a:ext uri="{FF2B5EF4-FFF2-40B4-BE49-F238E27FC236}">
                <a16:creationId xmlns:a16="http://schemas.microsoft.com/office/drawing/2014/main" id="{94E51BED-B158-1A89-25A1-BC0E0AA8AF47}"/>
              </a:ext>
            </a:extLst>
          </p:cNvPr>
          <p:cNvSpPr txBox="1"/>
          <p:nvPr/>
        </p:nvSpPr>
        <p:spPr bwMode="auto">
          <a:xfrm>
            <a:off x="2450383" y="4258923"/>
            <a:ext cx="5042991" cy="4801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การออกแบบผลิตภัณฑ์และ/หรือ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กระบวนการผลิต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10">
            <a:extLst>
              <a:ext uri="{FF2B5EF4-FFF2-40B4-BE49-F238E27FC236}">
                <a16:creationId xmlns:a16="http://schemas.microsoft.com/office/drawing/2014/main" id="{ACA57921-5626-4834-DFFD-723AB011C22E}"/>
              </a:ext>
            </a:extLst>
          </p:cNvPr>
          <p:cNvSpPr txBox="1"/>
          <p:nvPr/>
        </p:nvSpPr>
        <p:spPr bwMode="auto">
          <a:xfrm>
            <a:off x="4721831" y="5368861"/>
            <a:ext cx="4614647" cy="4801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การควบคุมกระบวนการจัดซื้อและผู้ส่งมอบ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275CAB2-97D8-CC24-4AA2-4130BB9FB1F0}"/>
              </a:ext>
            </a:extLst>
          </p:cNvPr>
          <p:cNvGrpSpPr/>
          <p:nvPr/>
        </p:nvGrpSpPr>
        <p:grpSpPr>
          <a:xfrm>
            <a:off x="9753600" y="6324599"/>
            <a:ext cx="2250440" cy="409987"/>
            <a:chOff x="9753600" y="6324599"/>
            <a:chExt cx="2250440" cy="409987"/>
          </a:xfrm>
        </p:grpSpPr>
        <p:pic>
          <p:nvPicPr>
            <p:cNvPr id="64" name="object 4">
              <a:extLst>
                <a:ext uri="{FF2B5EF4-FFF2-40B4-BE49-F238E27FC236}">
                  <a16:creationId xmlns:a16="http://schemas.microsoft.com/office/drawing/2014/main" id="{32EC7BF8-DD1A-F77C-BD10-C55E41B658F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65" name="object 5">
              <a:extLst>
                <a:ext uri="{FF2B5EF4-FFF2-40B4-BE49-F238E27FC236}">
                  <a16:creationId xmlns:a16="http://schemas.microsoft.com/office/drawing/2014/main" id="{5A8A6047-2987-FBB1-577B-63FABB58233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AC7A618-C802-DBB0-CDC6-299831737E92}"/>
              </a:ext>
            </a:extLst>
          </p:cNvPr>
          <p:cNvGrpSpPr/>
          <p:nvPr/>
        </p:nvGrpSpPr>
        <p:grpSpPr>
          <a:xfrm>
            <a:off x="7835976" y="1760082"/>
            <a:ext cx="986741" cy="1022701"/>
            <a:chOff x="7835976" y="1760082"/>
            <a:chExt cx="986741" cy="1022701"/>
          </a:xfrm>
        </p:grpSpPr>
        <p:graphicFrame>
          <p:nvGraphicFramePr>
            <p:cNvPr id="26" name="Chart 7">
              <a:extLst>
                <a:ext uri="{FF2B5EF4-FFF2-40B4-BE49-F238E27FC236}">
                  <a16:creationId xmlns:a16="http://schemas.microsoft.com/office/drawing/2014/main" id="{A0FD0BCA-DE44-4E18-9B4B-D695381A87F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20687328"/>
                </p:ext>
              </p:extLst>
            </p:nvPr>
          </p:nvGraphicFramePr>
          <p:xfrm>
            <a:off x="7835976" y="1760082"/>
            <a:ext cx="986741" cy="10227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35" name="Graphic 34" descr="Presentation with bar chart with solid fill">
              <a:extLst>
                <a:ext uri="{FF2B5EF4-FFF2-40B4-BE49-F238E27FC236}">
                  <a16:creationId xmlns:a16="http://schemas.microsoft.com/office/drawing/2014/main" id="{3C44EB8D-0B4E-9712-0B3E-7767ECE0F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038757" y="2005458"/>
              <a:ext cx="551694" cy="55169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B67152-C282-0010-B246-80625AB998C5}"/>
              </a:ext>
            </a:extLst>
          </p:cNvPr>
          <p:cNvGrpSpPr/>
          <p:nvPr/>
        </p:nvGrpSpPr>
        <p:grpSpPr>
          <a:xfrm>
            <a:off x="7835976" y="3970268"/>
            <a:ext cx="986741" cy="1022701"/>
            <a:chOff x="7835976" y="3970268"/>
            <a:chExt cx="986741" cy="1022701"/>
          </a:xfrm>
        </p:grpSpPr>
        <p:graphicFrame>
          <p:nvGraphicFramePr>
            <p:cNvPr id="24" name="Chart 7">
              <a:extLst>
                <a:ext uri="{FF2B5EF4-FFF2-40B4-BE49-F238E27FC236}">
                  <a16:creationId xmlns:a16="http://schemas.microsoft.com/office/drawing/2014/main" id="{99D37E11-B143-48F8-AE9E-DEF607B8863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05333044"/>
                </p:ext>
              </p:extLst>
            </p:nvPr>
          </p:nvGraphicFramePr>
          <p:xfrm>
            <a:off x="7835976" y="3970268"/>
            <a:ext cx="986741" cy="10227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pic>
          <p:nvPicPr>
            <p:cNvPr id="37" name="Graphic 36" descr="Blueprint with solid fill">
              <a:extLst>
                <a:ext uri="{FF2B5EF4-FFF2-40B4-BE49-F238E27FC236}">
                  <a16:creationId xmlns:a16="http://schemas.microsoft.com/office/drawing/2014/main" id="{E6F8637A-484C-25F1-42A5-FAA36FA0A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063082" y="4214102"/>
              <a:ext cx="498338" cy="498338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307DF69-7CAF-530A-499A-69A9038FF313}"/>
              </a:ext>
            </a:extLst>
          </p:cNvPr>
          <p:cNvGrpSpPr/>
          <p:nvPr/>
        </p:nvGrpSpPr>
        <p:grpSpPr>
          <a:xfrm>
            <a:off x="10062259" y="5075298"/>
            <a:ext cx="986741" cy="1022701"/>
            <a:chOff x="10062259" y="5075298"/>
            <a:chExt cx="986741" cy="1022701"/>
          </a:xfrm>
        </p:grpSpPr>
        <p:graphicFrame>
          <p:nvGraphicFramePr>
            <p:cNvPr id="25" name="Chart 7">
              <a:extLst>
                <a:ext uri="{FF2B5EF4-FFF2-40B4-BE49-F238E27FC236}">
                  <a16:creationId xmlns:a16="http://schemas.microsoft.com/office/drawing/2014/main" id="{DEDABCC9-CFCA-4557-BFD3-568D44AA3FC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98425103"/>
                </p:ext>
              </p:extLst>
            </p:nvPr>
          </p:nvGraphicFramePr>
          <p:xfrm>
            <a:off x="10062259" y="5075298"/>
            <a:ext cx="986741" cy="10227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pic>
          <p:nvPicPr>
            <p:cNvPr id="40" name="Graphic 39" descr="Truck with solid fill">
              <a:extLst>
                <a:ext uri="{FF2B5EF4-FFF2-40B4-BE49-F238E27FC236}">
                  <a16:creationId xmlns:a16="http://schemas.microsoft.com/office/drawing/2014/main" id="{676C82F0-D32B-D6CA-0A4A-3E15CB27D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266617" y="5294260"/>
              <a:ext cx="584776" cy="584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731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8" grpId="0"/>
      <p:bldP spid="60" grpId="0"/>
      <p:bldP spid="61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5F9CDC8-864F-8F0C-6982-5DE15A59C529}"/>
              </a:ext>
            </a:extLst>
          </p:cNvPr>
          <p:cNvSpPr txBox="1"/>
          <p:nvPr/>
        </p:nvSpPr>
        <p:spPr>
          <a:xfrm>
            <a:off x="2818663" y="3179065"/>
            <a:ext cx="729553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3.4.5 การกระทำใดๆ ที่จำเป็นเพื่อแก้ไขปัญหาที่พบในระหว่างการทบทวน </a:t>
            </a:r>
          </a:p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ตรวจสอบและการทวนสอบ 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DB54856E-8B82-B82E-2865-EFB427D4022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5918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3.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การออกแบบผลิตภัณฑ์และ</a:t>
            </a:r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/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หรือกระบวนการผลิต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3184BDC-F828-231F-81A3-B2CD0D1A4604}"/>
              </a:ext>
            </a:extLst>
          </p:cNvPr>
          <p:cNvSpPr txBox="1"/>
          <p:nvPr/>
        </p:nvSpPr>
        <p:spPr>
          <a:xfrm>
            <a:off x="3399682" y="4244269"/>
            <a:ext cx="84582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3.4.6 ข้อมูลเอกสารของกิจกรรมเหล่านี้จะต้องถูกจัดเก็บไว้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DD9AB-F3C0-1016-6201-6E49719DB913}"/>
              </a:ext>
            </a:extLst>
          </p:cNvPr>
          <p:cNvSpPr txBox="1"/>
          <p:nvPr/>
        </p:nvSpPr>
        <p:spPr>
          <a:xfrm>
            <a:off x="3737311" y="5621996"/>
            <a:ext cx="7919902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หมายเหตุ : การออกแบบ การทบทวน การปรับปรุง การตรวจสอบ และการทดสอบ ที่มีวัตถุประสงค์ที่ แตกต่างกัน สามารถ ดำเนินการแยกหรือร่วมกันได้ตามความเหมาะสมของผลิตภัณฑ์</a:t>
            </a:r>
          </a:p>
        </p:txBody>
      </p:sp>
      <p:sp>
        <p:nvSpPr>
          <p:cNvPr id="23" name="Rectangle: Rounded Corners 4">
            <a:extLst>
              <a:ext uri="{FF2B5EF4-FFF2-40B4-BE49-F238E27FC236}">
                <a16:creationId xmlns:a16="http://schemas.microsoft.com/office/drawing/2014/main" id="{2BA13B09-2DE5-4CCE-7ED7-C034355A5B4F}"/>
              </a:ext>
            </a:extLst>
          </p:cNvPr>
          <p:cNvSpPr/>
          <p:nvPr/>
        </p:nvSpPr>
        <p:spPr>
          <a:xfrm>
            <a:off x="1250098" y="1495092"/>
            <a:ext cx="6903302" cy="867108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C358BE-BCE5-E40B-082D-AA37AC86B250}"/>
              </a:ext>
            </a:extLst>
          </p:cNvPr>
          <p:cNvSpPr txBox="1"/>
          <p:nvPr/>
        </p:nvSpPr>
        <p:spPr>
          <a:xfrm>
            <a:off x="1737777" y="1553671"/>
            <a:ext cx="649182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3.4 </a:t>
            </a: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องค์กรต้องควบคุมการออกแบบและการพัฒนากระบวนการผลิต </a:t>
            </a:r>
          </a:p>
        </p:txBody>
      </p:sp>
      <p:grpSp>
        <p:nvGrpSpPr>
          <p:cNvPr id="4" name="그룹 112">
            <a:extLst>
              <a:ext uri="{FF2B5EF4-FFF2-40B4-BE49-F238E27FC236}">
                <a16:creationId xmlns:a16="http://schemas.microsoft.com/office/drawing/2014/main" id="{54F8A876-79EA-851D-8547-9671A47BB4CC}"/>
              </a:ext>
            </a:extLst>
          </p:cNvPr>
          <p:cNvGrpSpPr/>
          <p:nvPr/>
        </p:nvGrpSpPr>
        <p:grpSpPr>
          <a:xfrm>
            <a:off x="612475" y="3070671"/>
            <a:ext cx="2999582" cy="3598568"/>
            <a:chOff x="527680" y="1010171"/>
            <a:chExt cx="3566131" cy="4278252"/>
          </a:xfrm>
        </p:grpSpPr>
        <p:sp>
          <p:nvSpPr>
            <p:cNvPr id="10" name="자유형: 도형 94">
              <a:extLst>
                <a:ext uri="{FF2B5EF4-FFF2-40B4-BE49-F238E27FC236}">
                  <a16:creationId xmlns:a16="http://schemas.microsoft.com/office/drawing/2014/main" id="{BD0153D5-C0EB-8487-42D3-1B8B989AC5F6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자유형: 도형 93">
              <a:extLst>
                <a:ext uri="{FF2B5EF4-FFF2-40B4-BE49-F238E27FC236}">
                  <a16:creationId xmlns:a16="http://schemas.microsoft.com/office/drawing/2014/main" id="{EAE2FD27-82E2-92C6-2F88-2A6350EF5A70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자유형: 도형 92">
              <a:extLst>
                <a:ext uri="{FF2B5EF4-FFF2-40B4-BE49-F238E27FC236}">
                  <a16:creationId xmlns:a16="http://schemas.microsoft.com/office/drawing/2014/main" id="{5F86DC33-5E10-0423-21F6-B06C5D39D1E5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자유형: 도형 106">
              <a:extLst>
                <a:ext uri="{FF2B5EF4-FFF2-40B4-BE49-F238E27FC236}">
                  <a16:creationId xmlns:a16="http://schemas.microsoft.com/office/drawing/2014/main" id="{E504944F-039F-426F-C992-8BEC9AB72656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자유형: 도형 109">
              <a:extLst>
                <a:ext uri="{FF2B5EF4-FFF2-40B4-BE49-F238E27FC236}">
                  <a16:creationId xmlns:a16="http://schemas.microsoft.com/office/drawing/2014/main" id="{8145F010-8D56-BB03-C49B-318ECA8C8B92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9" name="그룹 35">
            <a:extLst>
              <a:ext uri="{FF2B5EF4-FFF2-40B4-BE49-F238E27FC236}">
                <a16:creationId xmlns:a16="http://schemas.microsoft.com/office/drawing/2014/main" id="{93B43F83-01B0-76AE-8B9E-58ACABC58AC0}"/>
              </a:ext>
            </a:extLst>
          </p:cNvPr>
          <p:cNvGrpSpPr/>
          <p:nvPr/>
        </p:nvGrpSpPr>
        <p:grpSpPr>
          <a:xfrm>
            <a:off x="850012" y="1295400"/>
            <a:ext cx="887766" cy="1248156"/>
            <a:chOff x="4335987" y="774785"/>
            <a:chExt cx="887766" cy="1248156"/>
          </a:xfrm>
        </p:grpSpPr>
        <p:sp>
          <p:nvSpPr>
            <p:cNvPr id="22" name="이등변 삼각형 36">
              <a:extLst>
                <a:ext uri="{FF2B5EF4-FFF2-40B4-BE49-F238E27FC236}">
                  <a16:creationId xmlns:a16="http://schemas.microsoft.com/office/drawing/2014/main" id="{629242B8-A34F-F17E-7156-2487D2C78920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이등변 삼각형 37">
              <a:extLst>
                <a:ext uri="{FF2B5EF4-FFF2-40B4-BE49-F238E27FC236}">
                  <a16:creationId xmlns:a16="http://schemas.microsoft.com/office/drawing/2014/main" id="{04F6749D-DC5E-B87D-6D48-C0CF2E68B9E4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1" name="Round Same Side Corner Rectangle 11">
            <a:extLst>
              <a:ext uri="{FF2B5EF4-FFF2-40B4-BE49-F238E27FC236}">
                <a16:creationId xmlns:a16="http://schemas.microsoft.com/office/drawing/2014/main" id="{2EB46D67-D3C4-2132-2D6E-966C09F8519A}"/>
              </a:ext>
            </a:extLst>
          </p:cNvPr>
          <p:cNvSpPr>
            <a:spLocks noChangeAspect="1"/>
          </p:cNvSpPr>
          <p:nvPr/>
        </p:nvSpPr>
        <p:spPr>
          <a:xfrm rot="9900000">
            <a:off x="1049800" y="175131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612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8" grpId="0"/>
      <p:bldP spid="2" grpId="0"/>
      <p:bldP spid="7" grpId="0"/>
      <p:bldP spid="23" grpId="0" animBg="1"/>
      <p:bldP spid="28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5F9CDC8-864F-8F0C-6982-5DE15A59C529}"/>
              </a:ext>
            </a:extLst>
          </p:cNvPr>
          <p:cNvSpPr txBox="1"/>
          <p:nvPr/>
        </p:nvSpPr>
        <p:spPr>
          <a:xfrm>
            <a:off x="3475544" y="2930035"/>
            <a:ext cx="7295536" cy="2370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จะต้องถูกกำหนด วิเคราะห์และรายงานผลสรุป เพื่อเป็นหัวข้อหนึ่งของข้อมูลนำเข้าสำหรับการทบทวนของฝ่ายบริหาร เมื่อ กฟภ. ร้องขอ ต้องรายงานตัวชี้วัดของกิจกรรม และกระบวนการในขั้นตอนที่กฟภ. กำหนดหรือตามที่ตกลงกับ กฟภ. </a:t>
            </a: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8" y="1540927"/>
            <a:ext cx="6872822" cy="821273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737777" y="1553671"/>
            <a:ext cx="687282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3.5</a:t>
            </a: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ตัวชี้วัดในแต่ละขั้นตอนการออกแบบและพัฒนากระบวนการผลิต 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DB54856E-8B82-B82E-2865-EFB427D4022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5918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3.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การออกแบบผลิตภัณฑ์และ</a:t>
            </a:r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/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หรือกระบวนการผลิต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54857" y="125069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5DD9AB-F3C0-1016-6201-6E49719DB913}"/>
              </a:ext>
            </a:extLst>
          </p:cNvPr>
          <p:cNvSpPr txBox="1"/>
          <p:nvPr/>
        </p:nvSpPr>
        <p:spPr>
          <a:xfrm>
            <a:off x="3861744" y="5817121"/>
            <a:ext cx="632298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หมายเหตุ : ตัวชี้วัดเหล่านี้อาจรวมถึงความเสี่ยงด้านคุณภาพ ต้นทุน ระยะเวลา และตัวชี้วัดอื่นๆ ตามความเหมาะสม </a:t>
            </a:r>
          </a:p>
        </p:txBody>
      </p:sp>
      <p:grpSp>
        <p:nvGrpSpPr>
          <p:cNvPr id="2" name="그룹 112">
            <a:extLst>
              <a:ext uri="{FF2B5EF4-FFF2-40B4-BE49-F238E27FC236}">
                <a16:creationId xmlns:a16="http://schemas.microsoft.com/office/drawing/2014/main" id="{9EFD5F4C-BC50-CDED-4997-2ED70ED438C1}"/>
              </a:ext>
            </a:extLst>
          </p:cNvPr>
          <p:cNvGrpSpPr/>
          <p:nvPr/>
        </p:nvGrpSpPr>
        <p:grpSpPr>
          <a:xfrm>
            <a:off x="612475" y="3070671"/>
            <a:ext cx="2999582" cy="3598568"/>
            <a:chOff x="527680" y="1010171"/>
            <a:chExt cx="3566131" cy="4278252"/>
          </a:xfrm>
        </p:grpSpPr>
        <p:sp>
          <p:nvSpPr>
            <p:cNvPr id="10" name="자유형: 도형 94">
              <a:extLst>
                <a:ext uri="{FF2B5EF4-FFF2-40B4-BE49-F238E27FC236}">
                  <a16:creationId xmlns:a16="http://schemas.microsoft.com/office/drawing/2014/main" id="{0E121252-A11B-364B-4E7B-C1BDFD26C674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자유형: 도형 93">
              <a:extLst>
                <a:ext uri="{FF2B5EF4-FFF2-40B4-BE49-F238E27FC236}">
                  <a16:creationId xmlns:a16="http://schemas.microsoft.com/office/drawing/2014/main" id="{2DC4CE00-1FA0-01E7-A533-4A69AD800164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자유형: 도형 92">
              <a:extLst>
                <a:ext uri="{FF2B5EF4-FFF2-40B4-BE49-F238E27FC236}">
                  <a16:creationId xmlns:a16="http://schemas.microsoft.com/office/drawing/2014/main" id="{3FE6A25F-FE58-6730-70C8-A693AF305E9D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자유형: 도형 106">
              <a:extLst>
                <a:ext uri="{FF2B5EF4-FFF2-40B4-BE49-F238E27FC236}">
                  <a16:creationId xmlns:a16="http://schemas.microsoft.com/office/drawing/2014/main" id="{9BEDD838-33DE-044C-5CB3-C426CCDABEED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자유형: 도형 109">
              <a:extLst>
                <a:ext uri="{FF2B5EF4-FFF2-40B4-BE49-F238E27FC236}">
                  <a16:creationId xmlns:a16="http://schemas.microsoft.com/office/drawing/2014/main" id="{7CB9A557-1DB1-904F-B839-D7593C9AF061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2" name="그룹 35">
            <a:extLst>
              <a:ext uri="{FF2B5EF4-FFF2-40B4-BE49-F238E27FC236}">
                <a16:creationId xmlns:a16="http://schemas.microsoft.com/office/drawing/2014/main" id="{E9D986C6-E822-6419-D05E-904E12875E0C}"/>
              </a:ext>
            </a:extLst>
          </p:cNvPr>
          <p:cNvGrpSpPr/>
          <p:nvPr/>
        </p:nvGrpSpPr>
        <p:grpSpPr>
          <a:xfrm>
            <a:off x="850012" y="1342644"/>
            <a:ext cx="887766" cy="1248156"/>
            <a:chOff x="4335987" y="774785"/>
            <a:chExt cx="887766" cy="1248156"/>
          </a:xfrm>
        </p:grpSpPr>
        <p:sp>
          <p:nvSpPr>
            <p:cNvPr id="24" name="이등변 삼각형 36">
              <a:extLst>
                <a:ext uri="{FF2B5EF4-FFF2-40B4-BE49-F238E27FC236}">
                  <a16:creationId xmlns:a16="http://schemas.microsoft.com/office/drawing/2014/main" id="{DF861F92-C2A0-2410-F7A6-7880F6A8FCE3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이등변 삼각형 37">
              <a:extLst>
                <a:ext uri="{FF2B5EF4-FFF2-40B4-BE49-F238E27FC236}">
                  <a16:creationId xmlns:a16="http://schemas.microsoft.com/office/drawing/2014/main" id="{1E11DA97-6851-640D-D8B5-BA2BBF4E1042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3" name="Round Same Side Corner Rectangle 11">
            <a:extLst>
              <a:ext uri="{FF2B5EF4-FFF2-40B4-BE49-F238E27FC236}">
                <a16:creationId xmlns:a16="http://schemas.microsoft.com/office/drawing/2014/main" id="{C02780B1-CA07-4D19-4239-7234E4D22E2A}"/>
              </a:ext>
            </a:extLst>
          </p:cNvPr>
          <p:cNvSpPr>
            <a:spLocks noChangeAspect="1"/>
          </p:cNvSpPr>
          <p:nvPr/>
        </p:nvSpPr>
        <p:spPr>
          <a:xfrm rot="9900000">
            <a:off x="1049800" y="179856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552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  <p:bldP spid="21" grpId="0"/>
      <p:bldP spid="48" grpId="0"/>
      <p:bldP spid="7" grpId="0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7" y="1825997"/>
            <a:ext cx="8772595" cy="922730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55B9FE36-1E68-4B66-AAC8-CC08BF44EA13}"/>
              </a:ext>
            </a:extLst>
          </p:cNvPr>
          <p:cNvSpPr/>
          <p:nvPr/>
        </p:nvSpPr>
        <p:spPr>
          <a:xfrm>
            <a:off x="4102953" y="2978172"/>
            <a:ext cx="6897442" cy="922730"/>
          </a:xfrm>
          <a:prstGeom prst="roundRect">
            <a:avLst>
              <a:gd name="adj" fmla="val 9417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710821" y="1883169"/>
            <a:ext cx="831187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3.6</a:t>
            </a:r>
          </a:p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ผลลัพธ์จากการออกแบบกระบวนการผลิตจะต้องอยู่ในลักษณะที่เอื้อต่อการทวนสอบ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30C6E-A86A-7E86-5821-B7D9043CC741}"/>
              </a:ext>
            </a:extLst>
          </p:cNvPr>
          <p:cNvSpPr txBox="1"/>
          <p:nvPr/>
        </p:nvSpPr>
        <p:spPr>
          <a:xfrm>
            <a:off x="4503848" y="3081050"/>
            <a:ext cx="67432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3.7</a:t>
            </a: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องค์กรต้องทวนสอบผลลัพธ์นี้เทียบกับข้อกำหนดของปัจจัยนำเข้า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C2B3DB1-A2A8-0812-9528-09AF7CA3D04A}"/>
              </a:ext>
            </a:extLst>
          </p:cNvPr>
          <p:cNvSpPr txBox="1"/>
          <p:nvPr/>
        </p:nvSpPr>
        <p:spPr>
          <a:xfrm>
            <a:off x="4503848" y="4112279"/>
            <a:ext cx="342039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3.7.1 สเปก และแบบวิศวกรรม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3C12D-9FC2-9D92-D06E-E9EB6DC1800A}"/>
              </a:ext>
            </a:extLst>
          </p:cNvPr>
          <p:cNvSpPr txBox="1"/>
          <p:nvPr/>
        </p:nvSpPr>
        <p:spPr>
          <a:xfrm>
            <a:off x="4523395" y="4625269"/>
            <a:ext cx="58674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3.7.2 คุณลักษณะพิเศษของผลิตภัณฑ์และกระบวนการผลิต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0D0C0-9546-02C0-2938-94D26A4D7025}"/>
              </a:ext>
            </a:extLst>
          </p:cNvPr>
          <p:cNvSpPr txBox="1"/>
          <p:nvPr/>
        </p:nvSpPr>
        <p:spPr>
          <a:xfrm>
            <a:off x="4523395" y="5082469"/>
            <a:ext cx="61722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3.7.3 การระบุตัวแปรปัจจัยนำเข้าที่มีผลกระทบต่อคุณลักษณะ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B2E43-798D-25AA-3BED-B973057C013E}"/>
              </a:ext>
            </a:extLst>
          </p:cNvPr>
          <p:cNvSpPr txBox="1"/>
          <p:nvPr/>
        </p:nvSpPr>
        <p:spPr>
          <a:xfrm>
            <a:off x="4521875" y="5609070"/>
            <a:ext cx="663092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3.7.4 เครื่องมือและอุปกรณ์สำหรับการผลิตและการควบคุมรวมถึง </a:t>
            </a: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การศึกษาความสามารถของอุปกรณ์และกระบวนการ</a:t>
            </a: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8678ABF1-F008-4CC9-2257-F8892E439DA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5918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3.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การออกแบบผลิตภัณฑ์และ</a:t>
            </a:r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/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หรือกระบวนการผลิต</a:t>
            </a:r>
          </a:p>
        </p:txBody>
      </p:sp>
      <p:grpSp>
        <p:nvGrpSpPr>
          <p:cNvPr id="8" name="그룹 112">
            <a:extLst>
              <a:ext uri="{FF2B5EF4-FFF2-40B4-BE49-F238E27FC236}">
                <a16:creationId xmlns:a16="http://schemas.microsoft.com/office/drawing/2014/main" id="{05697A05-89DD-2B75-3C5E-4732F22E50F1}"/>
              </a:ext>
            </a:extLst>
          </p:cNvPr>
          <p:cNvGrpSpPr/>
          <p:nvPr/>
        </p:nvGrpSpPr>
        <p:grpSpPr>
          <a:xfrm>
            <a:off x="612475" y="3070671"/>
            <a:ext cx="2999582" cy="3598568"/>
            <a:chOff x="527680" y="1010171"/>
            <a:chExt cx="3566131" cy="4278252"/>
          </a:xfrm>
        </p:grpSpPr>
        <p:sp>
          <p:nvSpPr>
            <p:cNvPr id="10" name="자유형: 도형 94">
              <a:extLst>
                <a:ext uri="{FF2B5EF4-FFF2-40B4-BE49-F238E27FC236}">
                  <a16:creationId xmlns:a16="http://schemas.microsoft.com/office/drawing/2014/main" id="{69E3C97E-E4A4-775D-577E-2FF9B3E68829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자유형: 도형 93">
              <a:extLst>
                <a:ext uri="{FF2B5EF4-FFF2-40B4-BE49-F238E27FC236}">
                  <a16:creationId xmlns:a16="http://schemas.microsoft.com/office/drawing/2014/main" id="{8D14BE56-08D6-A3E6-9594-5675D0A76879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자유형: 도형 92">
              <a:extLst>
                <a:ext uri="{FF2B5EF4-FFF2-40B4-BE49-F238E27FC236}">
                  <a16:creationId xmlns:a16="http://schemas.microsoft.com/office/drawing/2014/main" id="{33BF3625-2193-4B42-B0A2-6B476875166F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자유형: 도형 106">
              <a:extLst>
                <a:ext uri="{FF2B5EF4-FFF2-40B4-BE49-F238E27FC236}">
                  <a16:creationId xmlns:a16="http://schemas.microsoft.com/office/drawing/2014/main" id="{A398A097-931A-AB41-0A77-BD771C31C2FD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자유형: 도형 109">
              <a:extLst>
                <a:ext uri="{FF2B5EF4-FFF2-40B4-BE49-F238E27FC236}">
                  <a16:creationId xmlns:a16="http://schemas.microsoft.com/office/drawing/2014/main" id="{92D16D74-9EF2-9E1F-0D8F-D24D1ED5E684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6" name="그룹 35">
            <a:extLst>
              <a:ext uri="{FF2B5EF4-FFF2-40B4-BE49-F238E27FC236}">
                <a16:creationId xmlns:a16="http://schemas.microsoft.com/office/drawing/2014/main" id="{9BE879AC-AC70-6E8E-7510-A0A5790EF7B3}"/>
              </a:ext>
            </a:extLst>
          </p:cNvPr>
          <p:cNvGrpSpPr/>
          <p:nvPr/>
        </p:nvGrpSpPr>
        <p:grpSpPr>
          <a:xfrm>
            <a:off x="850012" y="1676400"/>
            <a:ext cx="887766" cy="1248156"/>
            <a:chOff x="4335987" y="774785"/>
            <a:chExt cx="887766" cy="1248156"/>
          </a:xfrm>
        </p:grpSpPr>
        <p:sp>
          <p:nvSpPr>
            <p:cNvPr id="28" name="이등변 삼각형 36">
              <a:extLst>
                <a:ext uri="{FF2B5EF4-FFF2-40B4-BE49-F238E27FC236}">
                  <a16:creationId xmlns:a16="http://schemas.microsoft.com/office/drawing/2014/main" id="{165A875D-1F8A-DBF7-C748-CB217201A5E6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이등변 삼각형 37">
              <a:extLst>
                <a:ext uri="{FF2B5EF4-FFF2-40B4-BE49-F238E27FC236}">
                  <a16:creationId xmlns:a16="http://schemas.microsoft.com/office/drawing/2014/main" id="{D8DF0317-31F6-B88E-A7CA-AA628104A1CA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7" name="Round Same Side Corner Rectangle 11">
            <a:extLst>
              <a:ext uri="{FF2B5EF4-FFF2-40B4-BE49-F238E27FC236}">
                <a16:creationId xmlns:a16="http://schemas.microsoft.com/office/drawing/2014/main" id="{5362C84B-4B26-4D64-552D-92B1309C472C}"/>
              </a:ext>
            </a:extLst>
          </p:cNvPr>
          <p:cNvSpPr>
            <a:spLocks noChangeAspect="1"/>
          </p:cNvSpPr>
          <p:nvPr/>
        </p:nvSpPr>
        <p:spPr>
          <a:xfrm rot="9900000">
            <a:off x="1049800" y="213231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1" name="그룹 35">
            <a:extLst>
              <a:ext uri="{FF2B5EF4-FFF2-40B4-BE49-F238E27FC236}">
                <a16:creationId xmlns:a16="http://schemas.microsoft.com/office/drawing/2014/main" id="{F50A6382-F546-8A45-D66C-0ECFB42B6DC2}"/>
              </a:ext>
            </a:extLst>
          </p:cNvPr>
          <p:cNvGrpSpPr/>
          <p:nvPr/>
        </p:nvGrpSpPr>
        <p:grpSpPr>
          <a:xfrm>
            <a:off x="3684234" y="2819400"/>
            <a:ext cx="887766" cy="1248156"/>
            <a:chOff x="4335987" y="774785"/>
            <a:chExt cx="887766" cy="1248156"/>
          </a:xfrm>
        </p:grpSpPr>
        <p:sp>
          <p:nvSpPr>
            <p:cNvPr id="33" name="이등변 삼각형 36">
              <a:extLst>
                <a:ext uri="{FF2B5EF4-FFF2-40B4-BE49-F238E27FC236}">
                  <a16:creationId xmlns:a16="http://schemas.microsoft.com/office/drawing/2014/main" id="{82261DE6-5933-BE06-7A1C-254EF80DCB97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이등변 삼각형 37">
              <a:extLst>
                <a:ext uri="{FF2B5EF4-FFF2-40B4-BE49-F238E27FC236}">
                  <a16:creationId xmlns:a16="http://schemas.microsoft.com/office/drawing/2014/main" id="{DDBDD08B-A387-5870-4463-6E936FF7B6B0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id="{9320423B-EABD-60D0-7946-52C3A7FE6248}"/>
              </a:ext>
            </a:extLst>
          </p:cNvPr>
          <p:cNvSpPr>
            <a:spLocks noChangeAspect="1"/>
          </p:cNvSpPr>
          <p:nvPr/>
        </p:nvSpPr>
        <p:spPr>
          <a:xfrm rot="9900000">
            <a:off x="3884022" y="327531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109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1" grpId="0"/>
      <p:bldP spid="11" grpId="0"/>
      <p:bldP spid="2" grpId="0"/>
      <p:bldP spid="3" grpId="0"/>
      <p:bldP spid="5" grpId="0"/>
      <p:bldP spid="6" grpId="0"/>
      <p:bldP spid="23" grpId="0"/>
      <p:bldP spid="27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8" y="1540927"/>
            <a:ext cx="6979502" cy="821273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737778" y="1553671"/>
            <a:ext cx="663111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3.7</a:t>
            </a: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องค์กรต้องทวนสอบผลลัพธ์นี้เทียบกับข้อกำหนดของปัจจัยนำเข้า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DB54856E-8B82-B82E-2865-EFB427D4022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5918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3.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การออกแบบผลิตภัณฑ์และ</a:t>
            </a:r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/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หรือกระบวนการผลิต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5F9CDC8-864F-8F0C-6982-5DE15A59C529}"/>
              </a:ext>
            </a:extLst>
          </p:cNvPr>
          <p:cNvSpPr txBox="1"/>
          <p:nvPr/>
        </p:nvSpPr>
        <p:spPr>
          <a:xfrm>
            <a:off x="3463868" y="2680075"/>
            <a:ext cx="842333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3.7.5 ผังการไหลและ/หรือแผนผังแสดงตำแหน่งกระบวนการผลิตรวมถึงการเชื่อมโยง</a:t>
            </a:r>
          </a:p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ระหว่างผลิตภัณฑ์ กระบวนการเครื่องมือกับผังการไหลและหรือแผนผังดังกล่าว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27C23-1B02-DC7E-10C7-6C8CC7701181}"/>
              </a:ext>
            </a:extLst>
          </p:cNvPr>
          <p:cNvSpPr txBox="1"/>
          <p:nvPr/>
        </p:nvSpPr>
        <p:spPr>
          <a:xfrm>
            <a:off x="3505200" y="4128185"/>
            <a:ext cx="62987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3.7.7 การวิเคราะห์ความเสี่ยง หรือ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FMEA 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ของกระบวนการผลิต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508C28-6EC3-64F1-1E63-56D7E261B6B8}"/>
              </a:ext>
            </a:extLst>
          </p:cNvPr>
          <p:cNvSpPr txBox="1"/>
          <p:nvPr/>
        </p:nvSpPr>
        <p:spPr>
          <a:xfrm>
            <a:off x="3505200" y="3581400"/>
            <a:ext cx="340239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3.7.6 การวิเคราะห์กำลังการผลิต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AAED8B-F2D1-E35D-63CD-D3A57A49A36C}"/>
              </a:ext>
            </a:extLst>
          </p:cNvPr>
          <p:cNvSpPr txBox="1"/>
          <p:nvPr/>
        </p:nvSpPr>
        <p:spPr>
          <a:xfrm>
            <a:off x="3509169" y="5234869"/>
            <a:ext cx="891143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3.7.9 แผนควบคุม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D7A118-53F2-015D-D379-10F32F42D06A}"/>
              </a:ext>
            </a:extLst>
          </p:cNvPr>
          <p:cNvSpPr txBox="1"/>
          <p:nvPr/>
        </p:nvSpPr>
        <p:spPr>
          <a:xfrm>
            <a:off x="3491229" y="4701469"/>
            <a:ext cx="450977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3.7.8 แผนการบำรุงรักษาและวิธีการปฏิบัติ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C11EC2-3331-879D-246E-F5C5137D955D}"/>
              </a:ext>
            </a:extLst>
          </p:cNvPr>
          <p:cNvSpPr txBox="1"/>
          <p:nvPr/>
        </p:nvSpPr>
        <p:spPr>
          <a:xfrm>
            <a:off x="3509169" y="5844469"/>
            <a:ext cx="891143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3.7.10 มาตรฐานการทำงานและวิธีปฏิบัติ </a:t>
            </a:r>
          </a:p>
        </p:txBody>
      </p:sp>
      <p:grpSp>
        <p:nvGrpSpPr>
          <p:cNvPr id="24" name="그룹 112">
            <a:extLst>
              <a:ext uri="{FF2B5EF4-FFF2-40B4-BE49-F238E27FC236}">
                <a16:creationId xmlns:a16="http://schemas.microsoft.com/office/drawing/2014/main" id="{72178831-E1DD-3297-19CF-E8E0EED34FD2}"/>
              </a:ext>
            </a:extLst>
          </p:cNvPr>
          <p:cNvGrpSpPr/>
          <p:nvPr/>
        </p:nvGrpSpPr>
        <p:grpSpPr>
          <a:xfrm>
            <a:off x="612475" y="3070671"/>
            <a:ext cx="2999582" cy="3598568"/>
            <a:chOff x="527680" y="1010171"/>
            <a:chExt cx="3566131" cy="4278252"/>
          </a:xfrm>
        </p:grpSpPr>
        <p:sp>
          <p:nvSpPr>
            <p:cNvPr id="25" name="자유형: 도형 94">
              <a:extLst>
                <a:ext uri="{FF2B5EF4-FFF2-40B4-BE49-F238E27FC236}">
                  <a16:creationId xmlns:a16="http://schemas.microsoft.com/office/drawing/2014/main" id="{F15BD5C5-881C-A317-3964-F2A153CC2FF3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자유형: 도형 93">
              <a:extLst>
                <a:ext uri="{FF2B5EF4-FFF2-40B4-BE49-F238E27FC236}">
                  <a16:creationId xmlns:a16="http://schemas.microsoft.com/office/drawing/2014/main" id="{76B71B15-6F1E-A6B4-BF0A-09F5FA747589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자유형: 도형 92">
              <a:extLst>
                <a:ext uri="{FF2B5EF4-FFF2-40B4-BE49-F238E27FC236}">
                  <a16:creationId xmlns:a16="http://schemas.microsoft.com/office/drawing/2014/main" id="{20CE55B6-1205-0D68-F73A-94B73D46B149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" name="자유형: 도형 106">
              <a:extLst>
                <a:ext uri="{FF2B5EF4-FFF2-40B4-BE49-F238E27FC236}">
                  <a16:creationId xmlns:a16="http://schemas.microsoft.com/office/drawing/2014/main" id="{D5898C0C-665E-200C-1C73-5930B9F19B9F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자유형: 도형 109">
              <a:extLst>
                <a:ext uri="{FF2B5EF4-FFF2-40B4-BE49-F238E27FC236}">
                  <a16:creationId xmlns:a16="http://schemas.microsoft.com/office/drawing/2014/main" id="{94CC9C22-39F8-3926-A863-77633BA28B5C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1" name="그룹 35">
            <a:extLst>
              <a:ext uri="{FF2B5EF4-FFF2-40B4-BE49-F238E27FC236}">
                <a16:creationId xmlns:a16="http://schemas.microsoft.com/office/drawing/2014/main" id="{214A6D18-4FB4-B1F9-EA2C-54F3F6103D9C}"/>
              </a:ext>
            </a:extLst>
          </p:cNvPr>
          <p:cNvGrpSpPr/>
          <p:nvPr/>
        </p:nvGrpSpPr>
        <p:grpSpPr>
          <a:xfrm>
            <a:off x="850012" y="1342644"/>
            <a:ext cx="887766" cy="1248156"/>
            <a:chOff x="4335987" y="774785"/>
            <a:chExt cx="887766" cy="1248156"/>
          </a:xfrm>
        </p:grpSpPr>
        <p:sp>
          <p:nvSpPr>
            <p:cNvPr id="33" name="이등변 삼각형 36">
              <a:extLst>
                <a:ext uri="{FF2B5EF4-FFF2-40B4-BE49-F238E27FC236}">
                  <a16:creationId xmlns:a16="http://schemas.microsoft.com/office/drawing/2014/main" id="{FE170F19-F573-EBDF-DFC4-B3DBAED63999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이등변 삼각형 37">
              <a:extLst>
                <a:ext uri="{FF2B5EF4-FFF2-40B4-BE49-F238E27FC236}">
                  <a16:creationId xmlns:a16="http://schemas.microsoft.com/office/drawing/2014/main" id="{E7BE1E27-D1C8-8113-8B28-172360146EB7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id="{BC95883C-6969-736A-F62F-17BBE8514F20}"/>
              </a:ext>
            </a:extLst>
          </p:cNvPr>
          <p:cNvSpPr>
            <a:spLocks noChangeAspect="1"/>
          </p:cNvSpPr>
          <p:nvPr/>
        </p:nvSpPr>
        <p:spPr>
          <a:xfrm rot="9900000">
            <a:off x="1049800" y="179856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37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48" grpId="0"/>
      <p:bldP spid="20" grpId="0"/>
      <p:bldP spid="2" grpId="0"/>
      <p:bldP spid="10" grpId="0"/>
      <p:bldP spid="11" grpId="0"/>
      <p:bldP spid="13" grpId="0"/>
      <p:bldP spid="17" grpId="0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8" y="1540927"/>
            <a:ext cx="6979502" cy="821273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737778" y="1553671"/>
            <a:ext cx="663111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3.7</a:t>
            </a: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องค์กรต้องทวนสอบผลลัพธ์นี้เทียบกับข้อกำหนดของปัจจัยนำเข้า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DB54856E-8B82-B82E-2865-EFB427D4022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5918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3.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การออกแบบผลิตภัณฑ์และ</a:t>
            </a:r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/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หรือกระบวนการผลิต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27BA0A0-4FF2-34B8-5684-3BA1A07C1500}"/>
              </a:ext>
            </a:extLst>
          </p:cNvPr>
          <p:cNvSpPr txBox="1"/>
          <p:nvPr/>
        </p:nvSpPr>
        <p:spPr>
          <a:xfrm>
            <a:off x="3150950" y="2819400"/>
            <a:ext cx="546899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3.7.11 เกณฑ์การยอมรับที่ใช้ในการอนุมัติกระบวนการ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C11EC2-3331-879D-246E-F5C5137D955D}"/>
              </a:ext>
            </a:extLst>
          </p:cNvPr>
          <p:cNvSpPr txBox="1"/>
          <p:nvPr/>
        </p:nvSpPr>
        <p:spPr>
          <a:xfrm>
            <a:off x="3150950" y="3320309"/>
            <a:ext cx="872178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3.7.12 ข้อมูลด้านคุณภาพ ความน่าเชื่อถือ ความสามารถในการซ่อมบำรุง และความ</a:t>
            </a: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สามารถในการวัดค่า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E02941-4EBF-C823-E53B-C62DDA9EDE02}"/>
              </a:ext>
            </a:extLst>
          </p:cNvPr>
          <p:cNvSpPr txBox="1"/>
          <p:nvPr/>
        </p:nvSpPr>
        <p:spPr>
          <a:xfrm>
            <a:off x="3163920" y="4168069"/>
            <a:ext cx="851122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3.7.13 ผลของการชี้บ่งและทวนสอบระบบการป้องกันข้อผิดพลาด ตามความเหมาะสม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86B38A-313C-21DD-88E8-F888B42AA231}"/>
              </a:ext>
            </a:extLst>
          </p:cNvPr>
          <p:cNvSpPr txBox="1"/>
          <p:nvPr/>
        </p:nvSpPr>
        <p:spPr>
          <a:xfrm>
            <a:off x="3185903" y="4694743"/>
            <a:ext cx="89154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3.7.14 วิธีการในการตรวจจับ ตอบกลับ และการแก้ไขเบื้องต้นที่รวดเร็ว เมื่อเกิดความไม่</a:t>
            </a:r>
          </a:p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เป็นไปตามข้อกำหนดของ ผลิตภัณฑ์และกระบวนการผลิต</a:t>
            </a:r>
          </a:p>
        </p:txBody>
      </p:sp>
      <p:grpSp>
        <p:nvGrpSpPr>
          <p:cNvPr id="2" name="그룹 112">
            <a:extLst>
              <a:ext uri="{FF2B5EF4-FFF2-40B4-BE49-F238E27FC236}">
                <a16:creationId xmlns:a16="http://schemas.microsoft.com/office/drawing/2014/main" id="{44C5CE43-B532-4467-7DB0-751EA24BD7FF}"/>
              </a:ext>
            </a:extLst>
          </p:cNvPr>
          <p:cNvGrpSpPr/>
          <p:nvPr/>
        </p:nvGrpSpPr>
        <p:grpSpPr>
          <a:xfrm>
            <a:off x="612475" y="3070671"/>
            <a:ext cx="2999582" cy="3598568"/>
            <a:chOff x="527680" y="1010171"/>
            <a:chExt cx="3566131" cy="4278252"/>
          </a:xfrm>
        </p:grpSpPr>
        <p:sp>
          <p:nvSpPr>
            <p:cNvPr id="7" name="자유형: 도형 94">
              <a:extLst>
                <a:ext uri="{FF2B5EF4-FFF2-40B4-BE49-F238E27FC236}">
                  <a16:creationId xmlns:a16="http://schemas.microsoft.com/office/drawing/2014/main" id="{EA3DD81B-7C01-BF73-C30C-FABB1C50CE40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자유형: 도형 93">
              <a:extLst>
                <a:ext uri="{FF2B5EF4-FFF2-40B4-BE49-F238E27FC236}">
                  <a16:creationId xmlns:a16="http://schemas.microsoft.com/office/drawing/2014/main" id="{D627A5EE-8EC8-D0F8-C0B2-27F7F84FB3CD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자유형: 도형 92">
              <a:extLst>
                <a:ext uri="{FF2B5EF4-FFF2-40B4-BE49-F238E27FC236}">
                  <a16:creationId xmlns:a16="http://schemas.microsoft.com/office/drawing/2014/main" id="{E76F555F-2FD8-E637-B9BA-B01544C9E68A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자유형: 도형 106">
              <a:extLst>
                <a:ext uri="{FF2B5EF4-FFF2-40B4-BE49-F238E27FC236}">
                  <a16:creationId xmlns:a16="http://schemas.microsoft.com/office/drawing/2014/main" id="{2C3A90D1-0D8C-AFF4-EE09-335DA5E36D40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자유형: 도형 109">
              <a:extLst>
                <a:ext uri="{FF2B5EF4-FFF2-40B4-BE49-F238E27FC236}">
                  <a16:creationId xmlns:a16="http://schemas.microsoft.com/office/drawing/2014/main" id="{15CB1456-7A7C-B4D1-42B0-B917505E3463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3" name="그룹 35">
            <a:extLst>
              <a:ext uri="{FF2B5EF4-FFF2-40B4-BE49-F238E27FC236}">
                <a16:creationId xmlns:a16="http://schemas.microsoft.com/office/drawing/2014/main" id="{C18DA639-8E14-8BC9-4459-930AC32E1EFA}"/>
              </a:ext>
            </a:extLst>
          </p:cNvPr>
          <p:cNvGrpSpPr/>
          <p:nvPr/>
        </p:nvGrpSpPr>
        <p:grpSpPr>
          <a:xfrm>
            <a:off x="850012" y="1342644"/>
            <a:ext cx="887766" cy="1248156"/>
            <a:chOff x="4335987" y="774785"/>
            <a:chExt cx="887766" cy="1248156"/>
          </a:xfrm>
        </p:grpSpPr>
        <p:sp>
          <p:nvSpPr>
            <p:cNvPr id="25" name="이등변 삼각형 36">
              <a:extLst>
                <a:ext uri="{FF2B5EF4-FFF2-40B4-BE49-F238E27FC236}">
                  <a16:creationId xmlns:a16="http://schemas.microsoft.com/office/drawing/2014/main" id="{DB4BF184-760A-8B12-1541-58400257D2B9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이등변 삼각형 37">
              <a:extLst>
                <a:ext uri="{FF2B5EF4-FFF2-40B4-BE49-F238E27FC236}">
                  <a16:creationId xmlns:a16="http://schemas.microsoft.com/office/drawing/2014/main" id="{FAF75795-EFE7-C05A-EBD0-1B3255B81264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4" name="Round Same Side Corner Rectangle 11">
            <a:extLst>
              <a:ext uri="{FF2B5EF4-FFF2-40B4-BE49-F238E27FC236}">
                <a16:creationId xmlns:a16="http://schemas.microsoft.com/office/drawing/2014/main" id="{A2C99D06-BDE0-16C0-CB24-3564F7A1B6F3}"/>
              </a:ext>
            </a:extLst>
          </p:cNvPr>
          <p:cNvSpPr>
            <a:spLocks noChangeAspect="1"/>
          </p:cNvSpPr>
          <p:nvPr/>
        </p:nvSpPr>
        <p:spPr>
          <a:xfrm rot="9900000">
            <a:off x="1049800" y="179856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364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48" grpId="0"/>
      <p:bldP spid="14" grpId="0"/>
      <p:bldP spid="17" grpId="0"/>
      <p:bldP spid="19" grpId="0"/>
      <p:bldP spid="22" grpId="0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8" y="1540927"/>
            <a:ext cx="4464902" cy="821273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737778" y="1573516"/>
            <a:ext cx="435822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3.8 </a:t>
            </a: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ถ้ามีการเปลี่ยนแปลงกระบวนการผลิต 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DB54856E-8B82-B82E-2865-EFB427D4022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5918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3.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การออกแบบผลิตภัณฑ์และ</a:t>
            </a:r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/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หรือกระบวนการผลิต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27BA0A0-4FF2-34B8-5684-3BA1A07C1500}"/>
              </a:ext>
            </a:extLst>
          </p:cNvPr>
          <p:cNvSpPr txBox="1"/>
          <p:nvPr/>
        </p:nvSpPr>
        <p:spPr>
          <a:xfrm>
            <a:off x="3081960" y="2783334"/>
            <a:ext cx="546899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3.8.1 การเปลี่ยนแปลงในกระบวนการผลิต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C11EC2-3331-879D-246E-F5C5137D955D}"/>
              </a:ext>
            </a:extLst>
          </p:cNvPr>
          <p:cNvSpPr txBox="1"/>
          <p:nvPr/>
        </p:nvSpPr>
        <p:spPr>
          <a:xfrm>
            <a:off x="3068990" y="3333487"/>
            <a:ext cx="584641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3.8.2 ผลของการทบทวนการเปลี่ยนแปลง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E02941-4EBF-C823-E53B-C62DDA9EDE02}"/>
              </a:ext>
            </a:extLst>
          </p:cNvPr>
          <p:cNvSpPr txBox="1"/>
          <p:nvPr/>
        </p:nvSpPr>
        <p:spPr>
          <a:xfrm>
            <a:off x="3715464" y="3986700"/>
            <a:ext cx="73152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3.8.3 การอนุมัติการเปลี่ยนแปลง ซึ่งรวมถึงกรณีการเปลี่ยนแปลงที่ต้อง</a:t>
            </a:r>
          </a:p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อนุมัติ จาก กฟภ.ก่อน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86B38A-313C-21DD-88E8-F888B42AA231}"/>
              </a:ext>
            </a:extLst>
          </p:cNvPr>
          <p:cNvSpPr txBox="1"/>
          <p:nvPr/>
        </p:nvSpPr>
        <p:spPr>
          <a:xfrm>
            <a:off x="3733800" y="4953000"/>
            <a:ext cx="73152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3.8.4 การดำเนินการเพื่อป้องกันไม่ให้เกิดผลกระทบต่อคุณภาพผลิตภัณฑ์</a:t>
            </a:r>
          </a:p>
        </p:txBody>
      </p:sp>
      <p:grpSp>
        <p:nvGrpSpPr>
          <p:cNvPr id="2" name="그룹 112">
            <a:extLst>
              <a:ext uri="{FF2B5EF4-FFF2-40B4-BE49-F238E27FC236}">
                <a16:creationId xmlns:a16="http://schemas.microsoft.com/office/drawing/2014/main" id="{D03D1461-7A93-E7B8-42B6-20434656984E}"/>
              </a:ext>
            </a:extLst>
          </p:cNvPr>
          <p:cNvGrpSpPr/>
          <p:nvPr/>
        </p:nvGrpSpPr>
        <p:grpSpPr>
          <a:xfrm>
            <a:off x="612475" y="3070671"/>
            <a:ext cx="2999582" cy="3598568"/>
            <a:chOff x="527680" y="1010171"/>
            <a:chExt cx="3566131" cy="4278252"/>
          </a:xfrm>
        </p:grpSpPr>
        <p:sp>
          <p:nvSpPr>
            <p:cNvPr id="7" name="자유형: 도형 94">
              <a:extLst>
                <a:ext uri="{FF2B5EF4-FFF2-40B4-BE49-F238E27FC236}">
                  <a16:creationId xmlns:a16="http://schemas.microsoft.com/office/drawing/2014/main" id="{A506F491-7FCD-3679-2785-79B1EF4A806F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자유형: 도형 93">
              <a:extLst>
                <a:ext uri="{FF2B5EF4-FFF2-40B4-BE49-F238E27FC236}">
                  <a16:creationId xmlns:a16="http://schemas.microsoft.com/office/drawing/2014/main" id="{3F87DE2E-DA4A-66C7-E72D-BB3B938C0166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자유형: 도형 92">
              <a:extLst>
                <a:ext uri="{FF2B5EF4-FFF2-40B4-BE49-F238E27FC236}">
                  <a16:creationId xmlns:a16="http://schemas.microsoft.com/office/drawing/2014/main" id="{91AB5B9D-92E9-9F6A-6D96-A81F9BE12151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자유형: 도형 106">
              <a:extLst>
                <a:ext uri="{FF2B5EF4-FFF2-40B4-BE49-F238E27FC236}">
                  <a16:creationId xmlns:a16="http://schemas.microsoft.com/office/drawing/2014/main" id="{95AE781C-7E83-EDC1-3099-898F81389B9C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자유형: 도형 109">
              <a:extLst>
                <a:ext uri="{FF2B5EF4-FFF2-40B4-BE49-F238E27FC236}">
                  <a16:creationId xmlns:a16="http://schemas.microsoft.com/office/drawing/2014/main" id="{8E2F260A-5688-F8D5-C774-250BDCCE0930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3" name="그룹 35">
            <a:extLst>
              <a:ext uri="{FF2B5EF4-FFF2-40B4-BE49-F238E27FC236}">
                <a16:creationId xmlns:a16="http://schemas.microsoft.com/office/drawing/2014/main" id="{E2BCB9F4-4129-8593-1952-B72769AFFA40}"/>
              </a:ext>
            </a:extLst>
          </p:cNvPr>
          <p:cNvGrpSpPr/>
          <p:nvPr/>
        </p:nvGrpSpPr>
        <p:grpSpPr>
          <a:xfrm>
            <a:off x="850012" y="1342644"/>
            <a:ext cx="887766" cy="1248156"/>
            <a:chOff x="4335987" y="774785"/>
            <a:chExt cx="887766" cy="1248156"/>
          </a:xfrm>
        </p:grpSpPr>
        <p:sp>
          <p:nvSpPr>
            <p:cNvPr id="25" name="이등변 삼각형 36">
              <a:extLst>
                <a:ext uri="{FF2B5EF4-FFF2-40B4-BE49-F238E27FC236}">
                  <a16:creationId xmlns:a16="http://schemas.microsoft.com/office/drawing/2014/main" id="{9ED90F6D-31B3-9DAF-4388-21C6854D9D41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이등변 삼각형 37">
              <a:extLst>
                <a:ext uri="{FF2B5EF4-FFF2-40B4-BE49-F238E27FC236}">
                  <a16:creationId xmlns:a16="http://schemas.microsoft.com/office/drawing/2014/main" id="{9C9BE463-D11D-E918-3CB6-21D708B12C7B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4" name="Round Same Side Corner Rectangle 11">
            <a:extLst>
              <a:ext uri="{FF2B5EF4-FFF2-40B4-BE49-F238E27FC236}">
                <a16:creationId xmlns:a16="http://schemas.microsoft.com/office/drawing/2014/main" id="{B912AD15-9B28-7BE8-13B9-F694DB0BCA08}"/>
              </a:ext>
            </a:extLst>
          </p:cNvPr>
          <p:cNvSpPr>
            <a:spLocks noChangeAspect="1"/>
          </p:cNvSpPr>
          <p:nvPr/>
        </p:nvSpPr>
        <p:spPr>
          <a:xfrm rot="9900000">
            <a:off x="1049800" y="179856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786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48" grpId="0"/>
      <p:bldP spid="14" grpId="0"/>
      <p:bldP spid="17" grpId="0"/>
      <p:bldP spid="19" grpId="0"/>
      <p:bldP spid="22" grpId="0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7" y="1825997"/>
            <a:ext cx="9341702" cy="922730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55B9FE36-1E68-4B66-AAC8-CC08BF44EA13}"/>
              </a:ext>
            </a:extLst>
          </p:cNvPr>
          <p:cNvSpPr/>
          <p:nvPr/>
        </p:nvSpPr>
        <p:spPr>
          <a:xfrm>
            <a:off x="3645753" y="3847478"/>
            <a:ext cx="2312072" cy="922730"/>
          </a:xfrm>
          <a:prstGeom prst="roundRect">
            <a:avLst>
              <a:gd name="adj" fmla="val 9417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710820" y="1883169"/>
            <a:ext cx="888097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3.9</a:t>
            </a:r>
          </a:p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องค์กรต้องประเมินการเปลี่ยนแปลงของการออกแบบหลังจากการอนุมัติผลิตภัณฑ์ครั้งแรก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30C6E-A86A-7E86-5821-B7D9043CC741}"/>
              </a:ext>
            </a:extLst>
          </p:cNvPr>
          <p:cNvSpPr txBox="1"/>
          <p:nvPr/>
        </p:nvSpPr>
        <p:spPr>
          <a:xfrm>
            <a:off x="4046648" y="3950356"/>
            <a:ext cx="198737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3.10</a:t>
            </a: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สำหรับผลกระทบ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C2B3DB1-A2A8-0812-9528-09AF7CA3D04A}"/>
              </a:ext>
            </a:extLst>
          </p:cNvPr>
          <p:cNvSpPr txBox="1"/>
          <p:nvPr/>
        </p:nvSpPr>
        <p:spPr>
          <a:xfrm>
            <a:off x="3048000" y="2921295"/>
            <a:ext cx="62484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รวมถึงการเปลี่ยนแปลงที่เสนอโดยองค์กรหรือผู้ส่งมอบขององค์กร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3C12D-9FC2-9D92-D06E-E9EB6DC1800A}"/>
              </a:ext>
            </a:extLst>
          </p:cNvPr>
          <p:cNvSpPr txBox="1"/>
          <p:nvPr/>
        </p:nvSpPr>
        <p:spPr>
          <a:xfrm>
            <a:off x="4046648" y="4916472"/>
            <a:ext cx="7371633" cy="12557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altLang="ko-K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ต่อ</a:t>
            </a:r>
            <a:r>
              <a:rPr lang="th-TH" altLang="ko-KR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การประกอบ รูปลักษณ์ หน้าที่การใช้งาน สมรรถนะ และ/หรือความทนทาน </a:t>
            </a:r>
            <a:r>
              <a:rPr lang="th-TH" altLang="ko-KR" i="1" u="db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D215"/>
                </a:highlight>
                <a:cs typeface="Arial" pitchFamily="34" charset="0"/>
              </a:rPr>
              <a:t>ต้องทดสอบยืนยัน การเปลี่ยนแปลงดังกล่าวเทียบกับข้อกำหนดของ กฟภ. และผ่านการอนุมัติภายในก่อนที่จะดำเนินการผลิต</a:t>
            </a: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8678ABF1-F008-4CC9-2257-F8892E439DA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5918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3.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การออกแบบผลิตภัณฑ์และ</a:t>
            </a:r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/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หรือกระบวนการผลิต</a:t>
            </a:r>
          </a:p>
        </p:txBody>
      </p:sp>
      <p:grpSp>
        <p:nvGrpSpPr>
          <p:cNvPr id="5" name="그룹 112">
            <a:extLst>
              <a:ext uri="{FF2B5EF4-FFF2-40B4-BE49-F238E27FC236}">
                <a16:creationId xmlns:a16="http://schemas.microsoft.com/office/drawing/2014/main" id="{949EB743-6BB3-D531-001F-9ED5BE774E42}"/>
              </a:ext>
            </a:extLst>
          </p:cNvPr>
          <p:cNvGrpSpPr/>
          <p:nvPr/>
        </p:nvGrpSpPr>
        <p:grpSpPr>
          <a:xfrm>
            <a:off x="612475" y="3070671"/>
            <a:ext cx="2999582" cy="3598568"/>
            <a:chOff x="527680" y="1010171"/>
            <a:chExt cx="3566131" cy="4278252"/>
          </a:xfrm>
        </p:grpSpPr>
        <p:sp>
          <p:nvSpPr>
            <p:cNvPr id="6" name="자유형: 도형 94">
              <a:extLst>
                <a:ext uri="{FF2B5EF4-FFF2-40B4-BE49-F238E27FC236}">
                  <a16:creationId xmlns:a16="http://schemas.microsoft.com/office/drawing/2014/main" id="{7A1F62B0-D129-03A1-E344-E95911156FCF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자유형: 도형 93">
              <a:extLst>
                <a:ext uri="{FF2B5EF4-FFF2-40B4-BE49-F238E27FC236}">
                  <a16:creationId xmlns:a16="http://schemas.microsoft.com/office/drawing/2014/main" id="{01A9D84D-5933-4557-6B26-B38852554F0C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자유형: 도형 92">
              <a:extLst>
                <a:ext uri="{FF2B5EF4-FFF2-40B4-BE49-F238E27FC236}">
                  <a16:creationId xmlns:a16="http://schemas.microsoft.com/office/drawing/2014/main" id="{04E04E6B-41F9-9EC8-1ADB-108CB3C22A65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자유형: 도형 106">
              <a:extLst>
                <a:ext uri="{FF2B5EF4-FFF2-40B4-BE49-F238E27FC236}">
                  <a16:creationId xmlns:a16="http://schemas.microsoft.com/office/drawing/2014/main" id="{A6EA7FA4-A3A1-AC7B-D932-F6E05DE82307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자유형: 도형 109">
              <a:extLst>
                <a:ext uri="{FF2B5EF4-FFF2-40B4-BE49-F238E27FC236}">
                  <a16:creationId xmlns:a16="http://schemas.microsoft.com/office/drawing/2014/main" id="{57A709E1-916C-D776-0115-2C663DCB30FF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그룹 35">
            <a:extLst>
              <a:ext uri="{FF2B5EF4-FFF2-40B4-BE49-F238E27FC236}">
                <a16:creationId xmlns:a16="http://schemas.microsoft.com/office/drawing/2014/main" id="{B15880A0-0741-92BA-44CB-94C1A385884B}"/>
              </a:ext>
            </a:extLst>
          </p:cNvPr>
          <p:cNvGrpSpPr/>
          <p:nvPr/>
        </p:nvGrpSpPr>
        <p:grpSpPr>
          <a:xfrm>
            <a:off x="864834" y="1647444"/>
            <a:ext cx="887766" cy="1248156"/>
            <a:chOff x="4335987" y="774785"/>
            <a:chExt cx="887766" cy="1248156"/>
          </a:xfrm>
        </p:grpSpPr>
        <p:sp>
          <p:nvSpPr>
            <p:cNvPr id="26" name="이등변 삼각형 36">
              <a:extLst>
                <a:ext uri="{FF2B5EF4-FFF2-40B4-BE49-F238E27FC236}">
                  <a16:creationId xmlns:a16="http://schemas.microsoft.com/office/drawing/2014/main" id="{748FA0EF-EA44-F1CA-F8D2-4022957E6B86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이등변 삼각형 37">
              <a:extLst>
                <a:ext uri="{FF2B5EF4-FFF2-40B4-BE49-F238E27FC236}">
                  <a16:creationId xmlns:a16="http://schemas.microsoft.com/office/drawing/2014/main" id="{66FE8563-4446-60D5-9395-6F34A5F1C8F8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9D168702-3313-F298-EE16-C287622B51F0}"/>
              </a:ext>
            </a:extLst>
          </p:cNvPr>
          <p:cNvSpPr>
            <a:spLocks noChangeAspect="1"/>
          </p:cNvSpPr>
          <p:nvPr/>
        </p:nvSpPr>
        <p:spPr>
          <a:xfrm rot="9900000">
            <a:off x="1064622" y="210336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9" name="그룹 35">
            <a:extLst>
              <a:ext uri="{FF2B5EF4-FFF2-40B4-BE49-F238E27FC236}">
                <a16:creationId xmlns:a16="http://schemas.microsoft.com/office/drawing/2014/main" id="{3BB88DEB-DB4B-6CA1-32FF-8FB945D84A23}"/>
              </a:ext>
            </a:extLst>
          </p:cNvPr>
          <p:cNvGrpSpPr/>
          <p:nvPr/>
        </p:nvGrpSpPr>
        <p:grpSpPr>
          <a:xfrm>
            <a:off x="3200400" y="3701937"/>
            <a:ext cx="887766" cy="1248156"/>
            <a:chOff x="4335987" y="774785"/>
            <a:chExt cx="887766" cy="1248156"/>
          </a:xfrm>
        </p:grpSpPr>
        <p:sp>
          <p:nvSpPr>
            <p:cNvPr id="31" name="이등변 삼각형 36">
              <a:extLst>
                <a:ext uri="{FF2B5EF4-FFF2-40B4-BE49-F238E27FC236}">
                  <a16:creationId xmlns:a16="http://schemas.microsoft.com/office/drawing/2014/main" id="{7D81DE99-0C07-DE91-A8E3-703810E7F277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이등변 삼각형 37">
              <a:extLst>
                <a:ext uri="{FF2B5EF4-FFF2-40B4-BE49-F238E27FC236}">
                  <a16:creationId xmlns:a16="http://schemas.microsoft.com/office/drawing/2014/main" id="{10D7BEC9-6591-41EA-B49E-6497C2C542B2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0" name="Round Same Side Corner Rectangle 11">
            <a:extLst>
              <a:ext uri="{FF2B5EF4-FFF2-40B4-BE49-F238E27FC236}">
                <a16:creationId xmlns:a16="http://schemas.microsoft.com/office/drawing/2014/main" id="{AC8418BE-63E8-2913-8C54-BCEF870196A7}"/>
              </a:ext>
            </a:extLst>
          </p:cNvPr>
          <p:cNvSpPr>
            <a:spLocks noChangeAspect="1"/>
          </p:cNvSpPr>
          <p:nvPr/>
        </p:nvSpPr>
        <p:spPr>
          <a:xfrm rot="9900000">
            <a:off x="3400188" y="415785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11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1" grpId="0"/>
      <p:bldP spid="11" grpId="0"/>
      <p:bldP spid="2" grpId="0"/>
      <p:bldP spid="3" grpId="0"/>
      <p:bldP spid="23" grpId="0"/>
      <p:bldP spid="25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184BDC-F828-231F-81A3-B2CD0D1A4604}"/>
              </a:ext>
            </a:extLst>
          </p:cNvPr>
          <p:cNvSpPr txBox="1"/>
          <p:nvPr/>
        </p:nvSpPr>
        <p:spPr>
          <a:xfrm>
            <a:off x="3193860" y="3254979"/>
            <a:ext cx="655974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4.1.1 ผลิตภัณฑ์ที่ได้จากผู้ให้บริการภายนอกที่ต้องนำมาประกอบ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เข้ากับผลิตภัณฑ์และบริการของผู้ผลิตหรือโรงงาน</a:t>
            </a: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7" y="1495092"/>
            <a:ext cx="7149273" cy="867108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737777" y="1553671"/>
            <a:ext cx="666159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4.1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ผู้ผลิต หรือโรงงานต้องแน่ใจว่ากระบวนการที่ให้ผู้ให้บริการภายนอก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DB54856E-8B82-B82E-2865-EFB427D4022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5918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4.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การควบคุมกระบวนการจัดซื้อและผู้ส่งมอบ 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5F9CDC8-864F-8F0C-6982-5DE15A59C529}"/>
              </a:ext>
            </a:extLst>
          </p:cNvPr>
          <p:cNvSpPr txBox="1"/>
          <p:nvPr/>
        </p:nvSpPr>
        <p:spPr>
          <a:xfrm>
            <a:off x="1905000" y="2438400"/>
            <a:ext cx="925110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ดำเนินการทั้งการผลิตและบริการได้สอดคล้อง กับข้อกำหนดของผลิตภัณฑ์ที่ทาง กฟภ. กำหนดไว้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DD9AB-F3C0-1016-6201-6E49719DB913}"/>
              </a:ext>
            </a:extLst>
          </p:cNvPr>
          <p:cNvSpPr txBox="1"/>
          <p:nvPr/>
        </p:nvSpPr>
        <p:spPr>
          <a:xfrm>
            <a:off x="3173435" y="4389870"/>
            <a:ext cx="658016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4.1.2 ผลิตภัณฑ์ที่ดำเนินการส่งให้โดยตรงกับ กฟภ. โดยผู้ให้บริการ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ภายนอกดำเนินการในนามของผู้ผลิตหรือโรงงาน</a:t>
            </a:r>
          </a:p>
        </p:txBody>
      </p:sp>
      <p:grpSp>
        <p:nvGrpSpPr>
          <p:cNvPr id="10" name="그룹 112">
            <a:extLst>
              <a:ext uri="{FF2B5EF4-FFF2-40B4-BE49-F238E27FC236}">
                <a16:creationId xmlns:a16="http://schemas.microsoft.com/office/drawing/2014/main" id="{A7EC3F5A-1DA2-0E2A-7B2F-AAD085565BF7}"/>
              </a:ext>
            </a:extLst>
          </p:cNvPr>
          <p:cNvGrpSpPr/>
          <p:nvPr/>
        </p:nvGrpSpPr>
        <p:grpSpPr>
          <a:xfrm>
            <a:off x="612475" y="3070671"/>
            <a:ext cx="2999582" cy="3598568"/>
            <a:chOff x="527680" y="1010171"/>
            <a:chExt cx="3566131" cy="4278252"/>
          </a:xfrm>
        </p:grpSpPr>
        <p:sp>
          <p:nvSpPr>
            <p:cNvPr id="11" name="자유형: 도형 94">
              <a:extLst>
                <a:ext uri="{FF2B5EF4-FFF2-40B4-BE49-F238E27FC236}">
                  <a16:creationId xmlns:a16="http://schemas.microsoft.com/office/drawing/2014/main" id="{6B10FD69-170D-D49C-4066-FE9EB36C6709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자유형: 도형 93">
              <a:extLst>
                <a:ext uri="{FF2B5EF4-FFF2-40B4-BE49-F238E27FC236}">
                  <a16:creationId xmlns:a16="http://schemas.microsoft.com/office/drawing/2014/main" id="{58701AB1-F32D-E534-2789-77D8F7DC1F01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자유형: 도형 92">
              <a:extLst>
                <a:ext uri="{FF2B5EF4-FFF2-40B4-BE49-F238E27FC236}">
                  <a16:creationId xmlns:a16="http://schemas.microsoft.com/office/drawing/2014/main" id="{F71BBD9E-CA28-E0E3-D07F-F5EDFEC8E50E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자유형: 도형 106">
              <a:extLst>
                <a:ext uri="{FF2B5EF4-FFF2-40B4-BE49-F238E27FC236}">
                  <a16:creationId xmlns:a16="http://schemas.microsoft.com/office/drawing/2014/main" id="{73A300F6-B838-6FFF-8F71-E923617728A6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자유형: 도형 109">
              <a:extLst>
                <a:ext uri="{FF2B5EF4-FFF2-40B4-BE49-F238E27FC236}">
                  <a16:creationId xmlns:a16="http://schemas.microsoft.com/office/drawing/2014/main" id="{502F18B8-CFF3-1853-BFF5-8BFDC6FC9C92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3" name="그룹 35">
            <a:extLst>
              <a:ext uri="{FF2B5EF4-FFF2-40B4-BE49-F238E27FC236}">
                <a16:creationId xmlns:a16="http://schemas.microsoft.com/office/drawing/2014/main" id="{482C1D33-5356-078F-B246-9526B9BA2261}"/>
              </a:ext>
            </a:extLst>
          </p:cNvPr>
          <p:cNvGrpSpPr/>
          <p:nvPr/>
        </p:nvGrpSpPr>
        <p:grpSpPr>
          <a:xfrm>
            <a:off x="847471" y="1295400"/>
            <a:ext cx="887766" cy="1248156"/>
            <a:chOff x="4335987" y="774785"/>
            <a:chExt cx="887766" cy="1248156"/>
          </a:xfrm>
        </p:grpSpPr>
        <p:sp>
          <p:nvSpPr>
            <p:cNvPr id="25" name="이등변 삼각형 36">
              <a:extLst>
                <a:ext uri="{FF2B5EF4-FFF2-40B4-BE49-F238E27FC236}">
                  <a16:creationId xmlns:a16="http://schemas.microsoft.com/office/drawing/2014/main" id="{81CF1181-48E3-FF48-78A0-34290C112B2B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이등변 삼각형 37">
              <a:extLst>
                <a:ext uri="{FF2B5EF4-FFF2-40B4-BE49-F238E27FC236}">
                  <a16:creationId xmlns:a16="http://schemas.microsoft.com/office/drawing/2014/main" id="{615104C0-B290-E511-D589-55E9F818B07E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4" name="Round Same Side Corner Rectangle 11">
            <a:extLst>
              <a:ext uri="{FF2B5EF4-FFF2-40B4-BE49-F238E27FC236}">
                <a16:creationId xmlns:a16="http://schemas.microsoft.com/office/drawing/2014/main" id="{9AA5F7A1-888E-FD29-BAAA-EDC6E8C9A494}"/>
              </a:ext>
            </a:extLst>
          </p:cNvPr>
          <p:cNvSpPr>
            <a:spLocks noChangeAspect="1"/>
          </p:cNvSpPr>
          <p:nvPr/>
        </p:nvSpPr>
        <p:spPr>
          <a:xfrm rot="9900000">
            <a:off x="1047259" y="175131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994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21" grpId="0"/>
      <p:bldP spid="48" grpId="0"/>
      <p:bldP spid="20" grpId="0"/>
      <p:bldP spid="7" grpId="0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BBD69D-4C16-2363-1D25-C0191844C28A}"/>
              </a:ext>
            </a:extLst>
          </p:cNvPr>
          <p:cNvSpPr txBox="1"/>
          <p:nvPr/>
        </p:nvSpPr>
        <p:spPr>
          <a:xfrm>
            <a:off x="3015966" y="3289078"/>
            <a:ext cx="795683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4.1.3 กระบวนการหรือเป็นส่วนหนึ่งของกระบวนการผลิตที่ผู้ผลิต หรือโรงงานได้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thaiDist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ตัดสินใจให้ผู้ให้บริการภายนอกดำเนินการ </a:t>
            </a:r>
          </a:p>
          <a:p>
            <a:pPr algn="thaiDist"/>
            <a:endParaRPr lang="th-TH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</a:t>
            </a:r>
            <a:r>
              <a:rPr lang="th-TH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ผู้ผลิตหรือโรงงาน ต้องกำหนดและใช้เกณฑ์การประเมินผล ทั้งในการ       </a:t>
            </a:r>
          </a:p>
          <a:p>
            <a:pPr algn="thaiDist"/>
            <a:r>
              <a:rPr lang="th-TH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คัดเลือก การตรวจสอบผล การดำเนินงาน และการ ประเมินผลต่อเนื่อง</a:t>
            </a:r>
          </a:p>
          <a:p>
            <a:pPr algn="thaiDist"/>
            <a:r>
              <a:rPr lang="th-TH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ตามความสามารถของผู้ให้บริการภายนอก เพื่อให้กระบวนการหรือ </a:t>
            </a:r>
          </a:p>
          <a:p>
            <a:pPr algn="thaiDist"/>
            <a:r>
              <a:rPr lang="th-TH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ผลิตภัณฑ์ได้สอดคล้องกับความ ต้องการของ กฟภ. โดยผู้ผลิต หรือโรงงาน</a:t>
            </a:r>
          </a:p>
          <a:p>
            <a:pPr algn="thaiDist"/>
            <a:r>
              <a:rPr lang="th-TH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ต้องเก็บข้อมูลเอกสารของกิจกรรมเหล่านี้ตามระยะเวลาที่กำหนด</a:t>
            </a: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7" y="1495092"/>
            <a:ext cx="7149273" cy="867108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737777" y="1553671"/>
            <a:ext cx="666159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4.1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ผู้ผลิต หรือโรงงานต้องแน่ใจว่ากระบวนการที่ให้ผู้ให้บริการภายนอก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DB54856E-8B82-B82E-2865-EFB427D4022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5918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4.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การควบคุมกระบวนการจัดซื้อและผู้ส่งมอบ 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5F9CDC8-864F-8F0C-6982-5DE15A59C529}"/>
              </a:ext>
            </a:extLst>
          </p:cNvPr>
          <p:cNvSpPr txBox="1"/>
          <p:nvPr/>
        </p:nvSpPr>
        <p:spPr>
          <a:xfrm>
            <a:off x="1905000" y="2491669"/>
            <a:ext cx="925110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ดำเนินการทั้งการผลิตและบริการได้สอดคล้อง กับข้อกำหนดของผลิตภัณฑ์ที่ทาง กฟภ. กำหนดไว้ </a:t>
            </a:r>
          </a:p>
        </p:txBody>
      </p:sp>
      <p:grpSp>
        <p:nvGrpSpPr>
          <p:cNvPr id="2" name="그룹 112">
            <a:extLst>
              <a:ext uri="{FF2B5EF4-FFF2-40B4-BE49-F238E27FC236}">
                <a16:creationId xmlns:a16="http://schemas.microsoft.com/office/drawing/2014/main" id="{EDE8DC39-8EC0-38F3-2046-BE82152D7E9C}"/>
              </a:ext>
            </a:extLst>
          </p:cNvPr>
          <p:cNvGrpSpPr/>
          <p:nvPr/>
        </p:nvGrpSpPr>
        <p:grpSpPr>
          <a:xfrm>
            <a:off x="612475" y="3070671"/>
            <a:ext cx="2999582" cy="3598568"/>
            <a:chOff x="527680" y="1010171"/>
            <a:chExt cx="3566131" cy="4278252"/>
          </a:xfrm>
        </p:grpSpPr>
        <p:sp>
          <p:nvSpPr>
            <p:cNvPr id="7" name="자유형: 도형 94">
              <a:extLst>
                <a:ext uri="{FF2B5EF4-FFF2-40B4-BE49-F238E27FC236}">
                  <a16:creationId xmlns:a16="http://schemas.microsoft.com/office/drawing/2014/main" id="{FE298C69-7B36-05EF-7018-92A9BB2D2F5F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자유형: 도형 93">
              <a:extLst>
                <a:ext uri="{FF2B5EF4-FFF2-40B4-BE49-F238E27FC236}">
                  <a16:creationId xmlns:a16="http://schemas.microsoft.com/office/drawing/2014/main" id="{7D930880-F4B3-C63F-2CE1-8C57E73DBB21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자유형: 도형 92">
              <a:extLst>
                <a:ext uri="{FF2B5EF4-FFF2-40B4-BE49-F238E27FC236}">
                  <a16:creationId xmlns:a16="http://schemas.microsoft.com/office/drawing/2014/main" id="{5059359B-A594-7DE1-529C-EDC2CACC857E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자유형: 도형 106">
              <a:extLst>
                <a:ext uri="{FF2B5EF4-FFF2-40B4-BE49-F238E27FC236}">
                  <a16:creationId xmlns:a16="http://schemas.microsoft.com/office/drawing/2014/main" id="{EBE99080-14E7-5BC7-CB43-19E79843A374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자유형: 도형 109">
              <a:extLst>
                <a:ext uri="{FF2B5EF4-FFF2-40B4-BE49-F238E27FC236}">
                  <a16:creationId xmlns:a16="http://schemas.microsoft.com/office/drawing/2014/main" id="{4AEC5707-819A-ED35-A1D0-0793BAF9761C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2" name="그룹 35">
            <a:extLst>
              <a:ext uri="{FF2B5EF4-FFF2-40B4-BE49-F238E27FC236}">
                <a16:creationId xmlns:a16="http://schemas.microsoft.com/office/drawing/2014/main" id="{8E23E4C1-64FC-E76C-F458-17530435C617}"/>
              </a:ext>
            </a:extLst>
          </p:cNvPr>
          <p:cNvGrpSpPr/>
          <p:nvPr/>
        </p:nvGrpSpPr>
        <p:grpSpPr>
          <a:xfrm>
            <a:off x="847471" y="1295400"/>
            <a:ext cx="887766" cy="1248156"/>
            <a:chOff x="4335987" y="774785"/>
            <a:chExt cx="887766" cy="1248156"/>
          </a:xfrm>
        </p:grpSpPr>
        <p:sp>
          <p:nvSpPr>
            <p:cNvPr id="24" name="이등변 삼각형 36">
              <a:extLst>
                <a:ext uri="{FF2B5EF4-FFF2-40B4-BE49-F238E27FC236}">
                  <a16:creationId xmlns:a16="http://schemas.microsoft.com/office/drawing/2014/main" id="{AAEF81EE-3D95-BBFA-B961-8B08A54B16FE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이등변 삼각형 37">
              <a:extLst>
                <a:ext uri="{FF2B5EF4-FFF2-40B4-BE49-F238E27FC236}">
                  <a16:creationId xmlns:a16="http://schemas.microsoft.com/office/drawing/2014/main" id="{8089B163-8975-6060-4C30-13C575282D3B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3" name="Round Same Side Corner Rectangle 11">
            <a:extLst>
              <a:ext uri="{FF2B5EF4-FFF2-40B4-BE49-F238E27FC236}">
                <a16:creationId xmlns:a16="http://schemas.microsoft.com/office/drawing/2014/main" id="{70A9B535-C4AE-8854-004E-BF8700992B8C}"/>
              </a:ext>
            </a:extLst>
          </p:cNvPr>
          <p:cNvSpPr>
            <a:spLocks noChangeAspect="1"/>
          </p:cNvSpPr>
          <p:nvPr/>
        </p:nvSpPr>
        <p:spPr>
          <a:xfrm rot="9900000">
            <a:off x="1047259" y="175131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68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21" grpId="0"/>
      <p:bldP spid="48" grpId="0"/>
      <p:bldP spid="20" grpId="0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8" y="1540927"/>
            <a:ext cx="5836502" cy="821273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737778" y="1553671"/>
            <a:ext cx="534882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4.2</a:t>
            </a: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ผู้ผลิต หรือโรงงานต้องมีการดำเนินการใดๆ ที่จำเป็น 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5F9CDC8-864F-8F0C-6982-5DE15A59C529}"/>
              </a:ext>
            </a:extLst>
          </p:cNvPr>
          <p:cNvSpPr txBox="1"/>
          <p:nvPr/>
        </p:nvSpPr>
        <p:spPr>
          <a:xfrm>
            <a:off x="3276600" y="2590800"/>
            <a:ext cx="73914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4.2.1 แน่ใจว่ากระบวนการจากภายนอกยังคงอยู่ในการควบคุมด้านคุณภาพ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27C23-1B02-DC7E-10C7-6C8CC7701181}"/>
              </a:ext>
            </a:extLst>
          </p:cNvPr>
          <p:cNvSpPr txBox="1"/>
          <p:nvPr/>
        </p:nvSpPr>
        <p:spPr>
          <a:xfrm>
            <a:off x="3290570" y="3872941"/>
            <a:ext cx="227203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4.2.3 ต้องคานึงถึง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</a:t>
            </a:r>
            <a:endParaRPr lang="th-TH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508C28-6EC3-64F1-1E63-56D7E261B6B8}"/>
              </a:ext>
            </a:extLst>
          </p:cNvPr>
          <p:cNvSpPr txBox="1"/>
          <p:nvPr/>
        </p:nvSpPr>
        <p:spPr>
          <a:xfrm>
            <a:off x="3262460" y="3041538"/>
            <a:ext cx="809134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4.2.2 กำหนดวิธีการควบคุมเพื่อให้ผู้ให้บริการภายนอกนำไปประยุกต์ใช้เพื่อให้</a:t>
            </a:r>
          </a:p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ได้ผลตามที่ต้องการ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AAED8B-F2D1-E35D-63CD-D3A57A49A36C}"/>
              </a:ext>
            </a:extLst>
          </p:cNvPr>
          <p:cNvSpPr txBox="1"/>
          <p:nvPr/>
        </p:nvSpPr>
        <p:spPr>
          <a:xfrm>
            <a:off x="3886200" y="4260862"/>
            <a:ext cx="7910301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4.2.3.1 ผลกระทบที่อาจเกิดขึ้นจากกระบวนการภายนอกที่ส่งผลอย่างต่อเนื่องให้กับผลิตภัณฑ์ที่ต้องตอบสนอง ความต้องการของ กฟภ. และการบังคับตามกฎหมายและข้อกำหนดกฎระเบียบ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C11EC2-3331-879D-246E-F5C5137D955D}"/>
              </a:ext>
            </a:extLst>
          </p:cNvPr>
          <p:cNvSpPr txBox="1"/>
          <p:nvPr/>
        </p:nvSpPr>
        <p:spPr>
          <a:xfrm>
            <a:off x="3276600" y="5336405"/>
            <a:ext cx="733324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4.2.4 ตรวจสอบการทวนสอบหรือกิจกรรมอื่นๆ ที่จำเป็นเพื่อให้แน่ใจว่ากระบวนการที่ให้ภายนอกผลิตและบริการได้ ตอบสนองความต้องการ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43FDAE42-A6C0-A62F-1AE3-5C62D183B71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5918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4.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การควบคุมกระบวนการจัดซื้อและผู้ส่งมอบ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D4EE26-2469-EF0E-19ED-9B3EF21E362F}"/>
              </a:ext>
            </a:extLst>
          </p:cNvPr>
          <p:cNvSpPr txBox="1"/>
          <p:nvPr/>
        </p:nvSpPr>
        <p:spPr>
          <a:xfrm>
            <a:off x="3886200" y="4943843"/>
            <a:ext cx="6538701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4.2.3.2 ประสิทธิผลของการควบคุมที่ผู้ให้บริการภายนอกต้องนำไปประยุกต์ใช้ </a:t>
            </a:r>
          </a:p>
        </p:txBody>
      </p:sp>
      <p:grpSp>
        <p:nvGrpSpPr>
          <p:cNvPr id="13" name="그룹 112">
            <a:extLst>
              <a:ext uri="{FF2B5EF4-FFF2-40B4-BE49-F238E27FC236}">
                <a16:creationId xmlns:a16="http://schemas.microsoft.com/office/drawing/2014/main" id="{880FE332-B8DE-DF1D-957E-C1002785D4CC}"/>
              </a:ext>
            </a:extLst>
          </p:cNvPr>
          <p:cNvGrpSpPr/>
          <p:nvPr/>
        </p:nvGrpSpPr>
        <p:grpSpPr>
          <a:xfrm>
            <a:off x="533400" y="3048935"/>
            <a:ext cx="2999582" cy="3598568"/>
            <a:chOff x="527680" y="1010171"/>
            <a:chExt cx="3566131" cy="4278252"/>
          </a:xfrm>
        </p:grpSpPr>
        <p:sp>
          <p:nvSpPr>
            <p:cNvPr id="15" name="자유형: 도형 94">
              <a:extLst>
                <a:ext uri="{FF2B5EF4-FFF2-40B4-BE49-F238E27FC236}">
                  <a16:creationId xmlns:a16="http://schemas.microsoft.com/office/drawing/2014/main" id="{1257D7C6-16C5-87CA-ECAF-BCC5560CBDEF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자유형: 도형 93">
              <a:extLst>
                <a:ext uri="{FF2B5EF4-FFF2-40B4-BE49-F238E27FC236}">
                  <a16:creationId xmlns:a16="http://schemas.microsoft.com/office/drawing/2014/main" id="{ABD6FA16-2971-82B5-38D2-5E36258A61E6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자유형: 도형 92">
              <a:extLst>
                <a:ext uri="{FF2B5EF4-FFF2-40B4-BE49-F238E27FC236}">
                  <a16:creationId xmlns:a16="http://schemas.microsoft.com/office/drawing/2014/main" id="{0F08B8A8-56B6-0354-3FB1-A4DAA289FFD4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자유형: 도형 106">
              <a:extLst>
                <a:ext uri="{FF2B5EF4-FFF2-40B4-BE49-F238E27FC236}">
                  <a16:creationId xmlns:a16="http://schemas.microsoft.com/office/drawing/2014/main" id="{5E61288E-FF87-6EC1-D219-7C88E1C7BED4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자유형: 도형 109">
              <a:extLst>
                <a:ext uri="{FF2B5EF4-FFF2-40B4-BE49-F238E27FC236}">
                  <a16:creationId xmlns:a16="http://schemas.microsoft.com/office/drawing/2014/main" id="{C6390924-358B-4AE8-EB28-E8745C379EA4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6" name="그룹 35">
            <a:extLst>
              <a:ext uri="{FF2B5EF4-FFF2-40B4-BE49-F238E27FC236}">
                <a16:creationId xmlns:a16="http://schemas.microsoft.com/office/drawing/2014/main" id="{86147B9B-7F5B-3787-93FD-0E4970E230FA}"/>
              </a:ext>
            </a:extLst>
          </p:cNvPr>
          <p:cNvGrpSpPr/>
          <p:nvPr/>
        </p:nvGrpSpPr>
        <p:grpSpPr>
          <a:xfrm>
            <a:off x="806215" y="1312209"/>
            <a:ext cx="887766" cy="1248156"/>
            <a:chOff x="4335987" y="774785"/>
            <a:chExt cx="887766" cy="1248156"/>
          </a:xfrm>
        </p:grpSpPr>
        <p:sp>
          <p:nvSpPr>
            <p:cNvPr id="28" name="이등변 삼각형 36">
              <a:extLst>
                <a:ext uri="{FF2B5EF4-FFF2-40B4-BE49-F238E27FC236}">
                  <a16:creationId xmlns:a16="http://schemas.microsoft.com/office/drawing/2014/main" id="{5F2324F9-B07D-7523-38CA-65C77FD5D616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이등변 삼각형 37">
              <a:extLst>
                <a:ext uri="{FF2B5EF4-FFF2-40B4-BE49-F238E27FC236}">
                  <a16:creationId xmlns:a16="http://schemas.microsoft.com/office/drawing/2014/main" id="{3094345A-522F-9C7E-5FF5-543CDBFCEB9A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7" name="Round Same Side Corner Rectangle 11">
            <a:extLst>
              <a:ext uri="{FF2B5EF4-FFF2-40B4-BE49-F238E27FC236}">
                <a16:creationId xmlns:a16="http://schemas.microsoft.com/office/drawing/2014/main" id="{0D769FB6-D22F-1F21-6BC8-B6909F18E4A0}"/>
              </a:ext>
            </a:extLst>
          </p:cNvPr>
          <p:cNvSpPr>
            <a:spLocks noChangeAspect="1"/>
          </p:cNvSpPr>
          <p:nvPr/>
        </p:nvSpPr>
        <p:spPr>
          <a:xfrm rot="9900000">
            <a:off x="1006003" y="1768125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346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20" grpId="0"/>
      <p:bldP spid="2" grpId="0"/>
      <p:bldP spid="10" grpId="0"/>
      <p:bldP spid="11" grpId="0"/>
      <p:bldP spid="17" grpId="0"/>
      <p:bldP spid="7" grpId="0"/>
      <p:bldP spid="14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7">
            <a:extLst>
              <a:ext uri="{FF2B5EF4-FFF2-40B4-BE49-F238E27FC236}">
                <a16:creationId xmlns:a16="http://schemas.microsoft.com/office/drawing/2014/main" id="{C3DD1D2B-342C-4859-BCA5-864DDA2EE20E}"/>
              </a:ext>
            </a:extLst>
          </p:cNvPr>
          <p:cNvGrpSpPr/>
          <p:nvPr/>
        </p:nvGrpSpPr>
        <p:grpSpPr>
          <a:xfrm>
            <a:off x="933686" y="1841303"/>
            <a:ext cx="6573115" cy="900000"/>
            <a:chOff x="933685" y="1815665"/>
            <a:chExt cx="6573115" cy="972000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FBBDF61F-1C1A-4EE9-80A4-43A0E19D9697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rgbClr val="8064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highlight>
                  <a:srgbClr val="FFFF00"/>
                </a:highlight>
              </a:endParaRPr>
            </a:p>
          </p:txBody>
        </p:sp>
        <p:sp>
          <p:nvSpPr>
            <p:cNvPr id="5" name="Pentagon 26">
              <a:extLst>
                <a:ext uri="{FF2B5EF4-FFF2-40B4-BE49-F238E27FC236}">
                  <a16:creationId xmlns:a16="http://schemas.microsoft.com/office/drawing/2014/main" id="{3B43676B-B2CD-4489-9847-F0F479AD34F2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rgbClr val="8064A2"/>
            </a:solidFill>
            <a:ln w="50800">
              <a:solidFill>
                <a:srgbClr val="8064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highlight>
                  <a:srgbClr val="FFFF00"/>
                </a:highlight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E38D23-CB58-4350-9FDD-842E3C5BF1C9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highlight>
                  <a:srgbClr val="FFFF00"/>
                </a:highlight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05B748-016B-43D5-89C2-8AA907F0AB67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13" name="그룹 67">
            <a:extLst>
              <a:ext uri="{FF2B5EF4-FFF2-40B4-BE49-F238E27FC236}">
                <a16:creationId xmlns:a16="http://schemas.microsoft.com/office/drawing/2014/main" id="{7985DB32-6EBF-4987-BB44-E23309A5B4FB}"/>
              </a:ext>
            </a:extLst>
          </p:cNvPr>
          <p:cNvGrpSpPr/>
          <p:nvPr/>
        </p:nvGrpSpPr>
        <p:grpSpPr>
          <a:xfrm>
            <a:off x="933686" y="4048989"/>
            <a:ext cx="6573115" cy="900000"/>
            <a:chOff x="933685" y="1815665"/>
            <a:chExt cx="6573115" cy="97200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D8B4909-E854-4069-AA22-37ADA1E8630A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rgbClr val="8064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Pentagon 26">
              <a:extLst>
                <a:ext uri="{FF2B5EF4-FFF2-40B4-BE49-F238E27FC236}">
                  <a16:creationId xmlns:a16="http://schemas.microsoft.com/office/drawing/2014/main" id="{69B97E13-FB25-4986-A8F6-FD74FB039CC2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rgbClr val="8064A2"/>
            </a:solidFill>
            <a:ln w="50800">
              <a:solidFill>
                <a:srgbClr val="8064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34">
              <a:extLst>
                <a:ext uri="{FF2B5EF4-FFF2-40B4-BE49-F238E27FC236}">
                  <a16:creationId xmlns:a16="http://schemas.microsoft.com/office/drawing/2014/main" id="{7683864D-470E-477A-873B-39435E5B0257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38">
              <a:extLst>
                <a:ext uri="{FF2B5EF4-FFF2-40B4-BE49-F238E27FC236}">
                  <a16:creationId xmlns:a16="http://schemas.microsoft.com/office/drawing/2014/main" id="{73D27868-1750-4E02-B5E5-4F3806D5CAF9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그룹 72">
            <a:extLst>
              <a:ext uri="{FF2B5EF4-FFF2-40B4-BE49-F238E27FC236}">
                <a16:creationId xmlns:a16="http://schemas.microsoft.com/office/drawing/2014/main" id="{42DF3B7E-AB2F-4569-B7BC-CC14E31E92A5}"/>
              </a:ext>
            </a:extLst>
          </p:cNvPr>
          <p:cNvGrpSpPr/>
          <p:nvPr/>
        </p:nvGrpSpPr>
        <p:grpSpPr>
          <a:xfrm>
            <a:off x="3007569" y="5152833"/>
            <a:ext cx="6573115" cy="900000"/>
            <a:chOff x="933685" y="1815665"/>
            <a:chExt cx="6573115" cy="972000"/>
          </a:xfrm>
        </p:grpSpPr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F2E607FE-4E4E-4D7C-A719-DA96119359D4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rgbClr val="8064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Pentagon 26">
              <a:extLst>
                <a:ext uri="{FF2B5EF4-FFF2-40B4-BE49-F238E27FC236}">
                  <a16:creationId xmlns:a16="http://schemas.microsoft.com/office/drawing/2014/main" id="{A9BC99C7-A068-4A98-BE82-9E2183D5F8B7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rgbClr val="8064A2"/>
            </a:solidFill>
            <a:ln w="50800">
              <a:solidFill>
                <a:srgbClr val="8064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34">
              <a:extLst>
                <a:ext uri="{FF2B5EF4-FFF2-40B4-BE49-F238E27FC236}">
                  <a16:creationId xmlns:a16="http://schemas.microsoft.com/office/drawing/2014/main" id="{371707D0-0F97-49E9-A3C7-8707F18000DF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ectangle 38">
              <a:extLst>
                <a:ext uri="{FF2B5EF4-FFF2-40B4-BE49-F238E27FC236}">
                  <a16:creationId xmlns:a16="http://schemas.microsoft.com/office/drawing/2014/main" id="{591AAA9F-67E2-4760-B57F-D3F2BE022571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aphicFrame>
        <p:nvGraphicFramePr>
          <p:cNvPr id="23" name="Chart 7">
            <a:extLst>
              <a:ext uri="{FF2B5EF4-FFF2-40B4-BE49-F238E27FC236}">
                <a16:creationId xmlns:a16="http://schemas.microsoft.com/office/drawing/2014/main" id="{7AF1A529-306C-41A5-BC37-3EA4ABCF79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744633"/>
              </p:ext>
            </p:extLst>
          </p:nvPr>
        </p:nvGraphicFramePr>
        <p:xfrm>
          <a:off x="9909859" y="2865175"/>
          <a:ext cx="986741" cy="102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747D152B-4ACA-4437-8369-1BFCE6C2DA10}"/>
              </a:ext>
            </a:extLst>
          </p:cNvPr>
          <p:cNvSpPr txBox="1"/>
          <p:nvPr/>
        </p:nvSpPr>
        <p:spPr>
          <a:xfrm>
            <a:off x="1258802" y="2045083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7C01A13-34EB-F1C6-3AF6-58AF50730CFD}"/>
              </a:ext>
            </a:extLst>
          </p:cNvPr>
          <p:cNvGrpSpPr/>
          <p:nvPr/>
        </p:nvGrpSpPr>
        <p:grpSpPr>
          <a:xfrm>
            <a:off x="2809442" y="2887732"/>
            <a:ext cx="6573115" cy="900000"/>
            <a:chOff x="2809442" y="2887732"/>
            <a:chExt cx="6573115" cy="900000"/>
          </a:xfrm>
        </p:grpSpPr>
        <p:grpSp>
          <p:nvGrpSpPr>
            <p:cNvPr id="8" name="그룹 62">
              <a:extLst>
                <a:ext uri="{FF2B5EF4-FFF2-40B4-BE49-F238E27FC236}">
                  <a16:creationId xmlns:a16="http://schemas.microsoft.com/office/drawing/2014/main" id="{AE9C9026-5267-4B49-8A55-9F5382E29B2D}"/>
                </a:ext>
              </a:extLst>
            </p:cNvPr>
            <p:cNvGrpSpPr/>
            <p:nvPr/>
          </p:nvGrpSpPr>
          <p:grpSpPr>
            <a:xfrm>
              <a:off x="2809442" y="2887732"/>
              <a:ext cx="6573115" cy="900000"/>
              <a:chOff x="933685" y="1815665"/>
              <a:chExt cx="6573115" cy="972000"/>
            </a:xfrm>
          </p:grpSpPr>
          <p:sp>
            <p:nvSpPr>
              <p:cNvPr id="9" name="Rectangle 2">
                <a:extLst>
                  <a:ext uri="{FF2B5EF4-FFF2-40B4-BE49-F238E27FC236}">
                    <a16:creationId xmlns:a16="http://schemas.microsoft.com/office/drawing/2014/main" id="{F90C281F-4467-44C6-8A97-253C5C1315F4}"/>
                  </a:ext>
                </a:extLst>
              </p:cNvPr>
              <p:cNvSpPr/>
              <p:nvPr/>
            </p:nvSpPr>
            <p:spPr>
              <a:xfrm>
                <a:off x="2291056" y="1815665"/>
                <a:ext cx="5215744" cy="972000"/>
              </a:xfrm>
              <a:custGeom>
                <a:avLst/>
                <a:gdLst>
                  <a:gd name="connsiteX0" fmla="*/ 0 w 6460280"/>
                  <a:gd name="connsiteY0" fmla="*/ 0 h 792000"/>
                  <a:gd name="connsiteX1" fmla="*/ 6460280 w 6460280"/>
                  <a:gd name="connsiteY1" fmla="*/ 0 h 792000"/>
                  <a:gd name="connsiteX2" fmla="*/ 6460280 w 6460280"/>
                  <a:gd name="connsiteY2" fmla="*/ 792000 h 792000"/>
                  <a:gd name="connsiteX3" fmla="*/ 0 w 6460280"/>
                  <a:gd name="connsiteY3" fmla="*/ 792000 h 792000"/>
                  <a:gd name="connsiteX4" fmla="*/ 396000 w 6460280"/>
                  <a:gd name="connsiteY4" fmla="*/ 396000 h 792000"/>
                  <a:gd name="connsiteX5" fmla="*/ 0 w 6460280"/>
                  <a:gd name="connsiteY5" fmla="*/ 0 h 792000"/>
                  <a:gd name="connsiteX0" fmla="*/ 0 w 6460280"/>
                  <a:gd name="connsiteY0" fmla="*/ 0 h 792000"/>
                  <a:gd name="connsiteX1" fmla="*/ 6460280 w 6460280"/>
                  <a:gd name="connsiteY1" fmla="*/ 0 h 792000"/>
                  <a:gd name="connsiteX2" fmla="*/ 6460280 w 6460280"/>
                  <a:gd name="connsiteY2" fmla="*/ 792000 h 792000"/>
                  <a:gd name="connsiteX3" fmla="*/ 0 w 6460280"/>
                  <a:gd name="connsiteY3" fmla="*/ 792000 h 792000"/>
                  <a:gd name="connsiteX4" fmla="*/ 396000 w 6460280"/>
                  <a:gd name="connsiteY4" fmla="*/ 396000 h 792000"/>
                  <a:gd name="connsiteX5" fmla="*/ 0 w 6460280"/>
                  <a:gd name="connsiteY5" fmla="*/ 0 h 792000"/>
                  <a:gd name="connsiteX0" fmla="*/ 0 w 6460280"/>
                  <a:gd name="connsiteY0" fmla="*/ 0 h 792000"/>
                  <a:gd name="connsiteX1" fmla="*/ 6460280 w 6460280"/>
                  <a:gd name="connsiteY1" fmla="*/ 0 h 792000"/>
                  <a:gd name="connsiteX2" fmla="*/ 6460280 w 6460280"/>
                  <a:gd name="connsiteY2" fmla="*/ 792000 h 792000"/>
                  <a:gd name="connsiteX3" fmla="*/ 0 w 6460280"/>
                  <a:gd name="connsiteY3" fmla="*/ 792000 h 792000"/>
                  <a:gd name="connsiteX4" fmla="*/ 235550 w 6460280"/>
                  <a:gd name="connsiteY4" fmla="*/ 405313 h 792000"/>
                  <a:gd name="connsiteX5" fmla="*/ 0 w 6460280"/>
                  <a:gd name="connsiteY5" fmla="*/ 0 h 792000"/>
                  <a:gd name="connsiteX0" fmla="*/ 0 w 6460280"/>
                  <a:gd name="connsiteY0" fmla="*/ 0 h 792000"/>
                  <a:gd name="connsiteX1" fmla="*/ 6460280 w 6460280"/>
                  <a:gd name="connsiteY1" fmla="*/ 0 h 792000"/>
                  <a:gd name="connsiteX2" fmla="*/ 6460280 w 6460280"/>
                  <a:gd name="connsiteY2" fmla="*/ 792000 h 792000"/>
                  <a:gd name="connsiteX3" fmla="*/ 0 w 6460280"/>
                  <a:gd name="connsiteY3" fmla="*/ 792000 h 792000"/>
                  <a:gd name="connsiteX4" fmla="*/ 254427 w 6460280"/>
                  <a:gd name="connsiteY4" fmla="*/ 405313 h 792000"/>
                  <a:gd name="connsiteX5" fmla="*/ 0 w 6460280"/>
                  <a:gd name="connsiteY5" fmla="*/ 0 h 792000"/>
                  <a:gd name="connsiteX0" fmla="*/ 0 w 6460280"/>
                  <a:gd name="connsiteY0" fmla="*/ 0 h 792000"/>
                  <a:gd name="connsiteX1" fmla="*/ 6460280 w 6460280"/>
                  <a:gd name="connsiteY1" fmla="*/ 0 h 792000"/>
                  <a:gd name="connsiteX2" fmla="*/ 6460280 w 6460280"/>
                  <a:gd name="connsiteY2" fmla="*/ 792000 h 792000"/>
                  <a:gd name="connsiteX3" fmla="*/ 0 w 6460280"/>
                  <a:gd name="connsiteY3" fmla="*/ 792000 h 792000"/>
                  <a:gd name="connsiteX4" fmla="*/ 268584 w 6460280"/>
                  <a:gd name="connsiteY4" fmla="*/ 414627 h 792000"/>
                  <a:gd name="connsiteX5" fmla="*/ 0 w 6460280"/>
                  <a:gd name="connsiteY5" fmla="*/ 0 h 792000"/>
                  <a:gd name="connsiteX0" fmla="*/ 0 w 6460280"/>
                  <a:gd name="connsiteY0" fmla="*/ 0 h 792000"/>
                  <a:gd name="connsiteX1" fmla="*/ 6460280 w 6460280"/>
                  <a:gd name="connsiteY1" fmla="*/ 0 h 792000"/>
                  <a:gd name="connsiteX2" fmla="*/ 6460280 w 6460280"/>
                  <a:gd name="connsiteY2" fmla="*/ 792000 h 792000"/>
                  <a:gd name="connsiteX3" fmla="*/ 0 w 6460280"/>
                  <a:gd name="connsiteY3" fmla="*/ 792000 h 792000"/>
                  <a:gd name="connsiteX4" fmla="*/ 273303 w 6460280"/>
                  <a:gd name="connsiteY4" fmla="*/ 402209 h 792000"/>
                  <a:gd name="connsiteX5" fmla="*/ 0 w 6460280"/>
                  <a:gd name="connsiteY5" fmla="*/ 0 h 792000"/>
                  <a:gd name="connsiteX0" fmla="*/ 0 w 6460280"/>
                  <a:gd name="connsiteY0" fmla="*/ 0 h 792000"/>
                  <a:gd name="connsiteX1" fmla="*/ 6460280 w 6460280"/>
                  <a:gd name="connsiteY1" fmla="*/ 0 h 792000"/>
                  <a:gd name="connsiteX2" fmla="*/ 6460280 w 6460280"/>
                  <a:gd name="connsiteY2" fmla="*/ 792000 h 792000"/>
                  <a:gd name="connsiteX3" fmla="*/ 0 w 6460280"/>
                  <a:gd name="connsiteY3" fmla="*/ 792000 h 792000"/>
                  <a:gd name="connsiteX4" fmla="*/ 273303 w 6460280"/>
                  <a:gd name="connsiteY4" fmla="*/ 386687 h 792000"/>
                  <a:gd name="connsiteX5" fmla="*/ 0 w 6460280"/>
                  <a:gd name="connsiteY5" fmla="*/ 0 h 792000"/>
                  <a:gd name="connsiteX0" fmla="*/ 0 w 6460280"/>
                  <a:gd name="connsiteY0" fmla="*/ 0 h 792000"/>
                  <a:gd name="connsiteX1" fmla="*/ 6460280 w 6460280"/>
                  <a:gd name="connsiteY1" fmla="*/ 0 h 792000"/>
                  <a:gd name="connsiteX2" fmla="*/ 6460280 w 6460280"/>
                  <a:gd name="connsiteY2" fmla="*/ 792000 h 792000"/>
                  <a:gd name="connsiteX3" fmla="*/ 0 w 6460280"/>
                  <a:gd name="connsiteY3" fmla="*/ 792000 h 792000"/>
                  <a:gd name="connsiteX4" fmla="*/ 263865 w 6460280"/>
                  <a:gd name="connsiteY4" fmla="*/ 392896 h 792000"/>
                  <a:gd name="connsiteX5" fmla="*/ 0 w 6460280"/>
                  <a:gd name="connsiteY5" fmla="*/ 0 h 792000"/>
                  <a:gd name="connsiteX0" fmla="*/ 0 w 6460280"/>
                  <a:gd name="connsiteY0" fmla="*/ 0 h 792000"/>
                  <a:gd name="connsiteX1" fmla="*/ 6460280 w 6460280"/>
                  <a:gd name="connsiteY1" fmla="*/ 0 h 792000"/>
                  <a:gd name="connsiteX2" fmla="*/ 6460280 w 6460280"/>
                  <a:gd name="connsiteY2" fmla="*/ 792000 h 792000"/>
                  <a:gd name="connsiteX3" fmla="*/ 0 w 6460280"/>
                  <a:gd name="connsiteY3" fmla="*/ 792000 h 792000"/>
                  <a:gd name="connsiteX4" fmla="*/ 278022 w 6460280"/>
                  <a:gd name="connsiteY4" fmla="*/ 402210 h 792000"/>
                  <a:gd name="connsiteX5" fmla="*/ 0 w 6460280"/>
                  <a:gd name="connsiteY5" fmla="*/ 0 h 792000"/>
                  <a:gd name="connsiteX0" fmla="*/ 0 w 6460280"/>
                  <a:gd name="connsiteY0" fmla="*/ 0 h 792000"/>
                  <a:gd name="connsiteX1" fmla="*/ 6460280 w 6460280"/>
                  <a:gd name="connsiteY1" fmla="*/ 0 h 792000"/>
                  <a:gd name="connsiteX2" fmla="*/ 6460280 w 6460280"/>
                  <a:gd name="connsiteY2" fmla="*/ 792000 h 792000"/>
                  <a:gd name="connsiteX3" fmla="*/ 0 w 6460280"/>
                  <a:gd name="connsiteY3" fmla="*/ 792000 h 792000"/>
                  <a:gd name="connsiteX4" fmla="*/ 278022 w 6460280"/>
                  <a:gd name="connsiteY4" fmla="*/ 392896 h 792000"/>
                  <a:gd name="connsiteX5" fmla="*/ 0 w 6460280"/>
                  <a:gd name="connsiteY5" fmla="*/ 0 h 792000"/>
                  <a:gd name="connsiteX0" fmla="*/ 0 w 6460280"/>
                  <a:gd name="connsiteY0" fmla="*/ 0 h 792000"/>
                  <a:gd name="connsiteX1" fmla="*/ 6460280 w 6460280"/>
                  <a:gd name="connsiteY1" fmla="*/ 0 h 792000"/>
                  <a:gd name="connsiteX2" fmla="*/ 6460280 w 6460280"/>
                  <a:gd name="connsiteY2" fmla="*/ 792000 h 792000"/>
                  <a:gd name="connsiteX3" fmla="*/ 0 w 6460280"/>
                  <a:gd name="connsiteY3" fmla="*/ 792000 h 792000"/>
                  <a:gd name="connsiteX4" fmla="*/ 278022 w 6460280"/>
                  <a:gd name="connsiteY4" fmla="*/ 396001 h 792000"/>
                  <a:gd name="connsiteX5" fmla="*/ 0 w 6460280"/>
                  <a:gd name="connsiteY5" fmla="*/ 0 h 792000"/>
                  <a:gd name="connsiteX0" fmla="*/ 0 w 6460280"/>
                  <a:gd name="connsiteY0" fmla="*/ 0 h 792000"/>
                  <a:gd name="connsiteX1" fmla="*/ 6460280 w 6460280"/>
                  <a:gd name="connsiteY1" fmla="*/ 0 h 792000"/>
                  <a:gd name="connsiteX2" fmla="*/ 6460280 w 6460280"/>
                  <a:gd name="connsiteY2" fmla="*/ 792000 h 792000"/>
                  <a:gd name="connsiteX3" fmla="*/ 0 w 6460280"/>
                  <a:gd name="connsiteY3" fmla="*/ 792000 h 792000"/>
                  <a:gd name="connsiteX4" fmla="*/ 268584 w 6460280"/>
                  <a:gd name="connsiteY4" fmla="*/ 396001 h 792000"/>
                  <a:gd name="connsiteX5" fmla="*/ 0 w 6460280"/>
                  <a:gd name="connsiteY5" fmla="*/ 0 h 79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280" h="792000">
                    <a:moveTo>
                      <a:pt x="0" y="0"/>
                    </a:moveTo>
                    <a:lnTo>
                      <a:pt x="6460280" y="0"/>
                    </a:lnTo>
                    <a:lnTo>
                      <a:pt x="6460280" y="792000"/>
                    </a:lnTo>
                    <a:lnTo>
                      <a:pt x="0" y="792000"/>
                    </a:lnTo>
                    <a:lnTo>
                      <a:pt x="268584" y="3960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" name="Pentagon 26">
                <a:extLst>
                  <a:ext uri="{FF2B5EF4-FFF2-40B4-BE49-F238E27FC236}">
                    <a16:creationId xmlns:a16="http://schemas.microsoft.com/office/drawing/2014/main" id="{1E862B7B-42DB-49C5-AAB0-9B23C80D7E97}"/>
                  </a:ext>
                </a:extLst>
              </p:cNvPr>
              <p:cNvSpPr/>
              <p:nvPr/>
            </p:nvSpPr>
            <p:spPr>
              <a:xfrm>
                <a:off x="933685" y="1815665"/>
                <a:ext cx="1441222" cy="972000"/>
              </a:xfrm>
              <a:prstGeom prst="homePlate">
                <a:avLst>
                  <a:gd name="adj" fmla="val 22388"/>
                </a:avLst>
              </a:prstGeom>
              <a:solidFill>
                <a:schemeClr val="accent4"/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Rectangle 34">
                <a:extLst>
                  <a:ext uri="{FF2B5EF4-FFF2-40B4-BE49-F238E27FC236}">
                    <a16:creationId xmlns:a16="http://schemas.microsoft.com/office/drawing/2014/main" id="{C721D85F-3C16-4EB9-99D8-126392E04059}"/>
                  </a:ext>
                </a:extLst>
              </p:cNvPr>
              <p:cNvSpPr/>
              <p:nvPr/>
            </p:nvSpPr>
            <p:spPr>
              <a:xfrm>
                <a:off x="991160" y="1815665"/>
                <a:ext cx="18000" cy="972000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Rectangle 38">
                <a:extLst>
                  <a:ext uri="{FF2B5EF4-FFF2-40B4-BE49-F238E27FC236}">
                    <a16:creationId xmlns:a16="http://schemas.microsoft.com/office/drawing/2014/main" id="{9C14E46A-C393-4742-80E9-7CED66847D54}"/>
                  </a:ext>
                </a:extLst>
              </p:cNvPr>
              <p:cNvSpPr/>
              <p:nvPr/>
            </p:nvSpPr>
            <p:spPr>
              <a:xfrm>
                <a:off x="1114936" y="1815665"/>
                <a:ext cx="18000" cy="972000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BA118F-BCD2-405E-8FC0-EA34EA30B681}"/>
                </a:ext>
              </a:extLst>
            </p:cNvPr>
            <p:cNvSpPr txBox="1"/>
            <p:nvPr/>
          </p:nvSpPr>
          <p:spPr>
            <a:xfrm>
              <a:off x="3250328" y="3068579"/>
              <a:ext cx="748249" cy="492443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FC88FFA-382E-4E74-BC9C-E6DCB197440F}"/>
              </a:ext>
            </a:extLst>
          </p:cNvPr>
          <p:cNvSpPr txBox="1"/>
          <p:nvPr/>
        </p:nvSpPr>
        <p:spPr>
          <a:xfrm>
            <a:off x="1284057" y="4252769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D300CE-852A-4F0B-95DF-E1B9483BA3FE}"/>
              </a:ext>
            </a:extLst>
          </p:cNvPr>
          <p:cNvSpPr txBox="1"/>
          <p:nvPr/>
        </p:nvSpPr>
        <p:spPr>
          <a:xfrm>
            <a:off x="3357940" y="5356613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08</a:t>
            </a:r>
          </a:p>
        </p:txBody>
      </p:sp>
      <p:sp>
        <p:nvSpPr>
          <p:cNvPr id="45" name="TextBox 10">
            <a:extLst>
              <a:ext uri="{FF2B5EF4-FFF2-40B4-BE49-F238E27FC236}">
                <a16:creationId xmlns:a16="http://schemas.microsoft.com/office/drawing/2014/main" id="{7C7F36AD-F33E-4A95-829A-609DD6E31359}"/>
              </a:ext>
            </a:extLst>
          </p:cNvPr>
          <p:cNvSpPr txBox="1"/>
          <p:nvPr/>
        </p:nvSpPr>
        <p:spPr bwMode="auto">
          <a:xfrm>
            <a:off x="2480684" y="2057395"/>
            <a:ext cx="4614647" cy="4801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การควบคุมการผลิต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object 3">
            <a:extLst>
              <a:ext uri="{FF2B5EF4-FFF2-40B4-BE49-F238E27FC236}">
                <a16:creationId xmlns:a16="http://schemas.microsoft.com/office/drawing/2014/main" id="{81A6C45A-3C83-75EC-640A-D94343A0504E}"/>
              </a:ext>
            </a:extLst>
          </p:cNvPr>
          <p:cNvSpPr/>
          <p:nvPr/>
        </p:nvSpPr>
        <p:spPr>
          <a:xfrm>
            <a:off x="70416" y="112264"/>
            <a:ext cx="10217150" cy="1364504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4">
            <a:extLst>
              <a:ext uri="{FF2B5EF4-FFF2-40B4-BE49-F238E27FC236}">
                <a16:creationId xmlns:a16="http://schemas.microsoft.com/office/drawing/2014/main" id="{6D6F7BC8-C858-1A5B-33FA-61BD94F3392F}"/>
              </a:ext>
            </a:extLst>
          </p:cNvPr>
          <p:cNvSpPr txBox="1">
            <a:spLocks/>
          </p:cNvSpPr>
          <p:nvPr/>
        </p:nvSpPr>
        <p:spPr>
          <a:xfrm>
            <a:off x="1481131" y="76200"/>
            <a:ext cx="734158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หลักเกณฑ์การตรวจคุณภาพโรงงาน </a:t>
            </a:r>
            <a:br>
              <a:rPr lang="th-TH" sz="48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en-US" sz="4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(Factory Inspection Requirement)</a:t>
            </a:r>
            <a:endParaRPr lang="en-US" sz="4800" kern="0" spc="-79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DAEC69E2-99E3-1095-954C-FA24EADFA8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82988"/>
            <a:ext cx="1650502" cy="1641237"/>
          </a:xfrm>
          <a:prstGeom prst="rect">
            <a:avLst/>
          </a:prstGeom>
        </p:spPr>
      </p:pic>
      <p:sp>
        <p:nvSpPr>
          <p:cNvPr id="60" name="TextBox 10">
            <a:extLst>
              <a:ext uri="{FF2B5EF4-FFF2-40B4-BE49-F238E27FC236}">
                <a16:creationId xmlns:a16="http://schemas.microsoft.com/office/drawing/2014/main" id="{7DE2E018-F416-22D8-C1D5-3E8947C33581}"/>
              </a:ext>
            </a:extLst>
          </p:cNvPr>
          <p:cNvSpPr txBox="1"/>
          <p:nvPr/>
        </p:nvSpPr>
        <p:spPr bwMode="auto">
          <a:xfrm>
            <a:off x="4544321" y="3136459"/>
            <a:ext cx="4614647" cy="4801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การสอบกลับได้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1" name="TextBox 10">
            <a:extLst>
              <a:ext uri="{FF2B5EF4-FFF2-40B4-BE49-F238E27FC236}">
                <a16:creationId xmlns:a16="http://schemas.microsoft.com/office/drawing/2014/main" id="{94E51BED-B158-1A89-25A1-BC0E0AA8AF47}"/>
              </a:ext>
            </a:extLst>
          </p:cNvPr>
          <p:cNvSpPr txBox="1"/>
          <p:nvPr/>
        </p:nvSpPr>
        <p:spPr bwMode="auto">
          <a:xfrm>
            <a:off x="2450383" y="4258923"/>
            <a:ext cx="5042991" cy="4801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การจัดการชิ้นส่วน วัตถุดิบและผลิตภัณฑ์สำเร็จรูป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10">
            <a:extLst>
              <a:ext uri="{FF2B5EF4-FFF2-40B4-BE49-F238E27FC236}">
                <a16:creationId xmlns:a16="http://schemas.microsoft.com/office/drawing/2014/main" id="{ACA57921-5626-4834-DFFD-723AB011C22E}"/>
              </a:ext>
            </a:extLst>
          </p:cNvPr>
          <p:cNvSpPr txBox="1"/>
          <p:nvPr/>
        </p:nvSpPr>
        <p:spPr bwMode="auto">
          <a:xfrm>
            <a:off x="4569431" y="5368925"/>
            <a:ext cx="4614647" cy="4801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ศักยภาพของผู้ผลิต หรือโรงงาน และพนักงาน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65B5A5-20CB-D9E0-74F2-83BBD813A0B1}"/>
              </a:ext>
            </a:extLst>
          </p:cNvPr>
          <p:cNvGrpSpPr/>
          <p:nvPr/>
        </p:nvGrpSpPr>
        <p:grpSpPr>
          <a:xfrm>
            <a:off x="9753600" y="6324599"/>
            <a:ext cx="2250440" cy="409987"/>
            <a:chOff x="9753600" y="6324599"/>
            <a:chExt cx="2250440" cy="409987"/>
          </a:xfrm>
        </p:grpSpPr>
        <p:pic>
          <p:nvPicPr>
            <p:cNvPr id="35" name="object 4">
              <a:extLst>
                <a:ext uri="{FF2B5EF4-FFF2-40B4-BE49-F238E27FC236}">
                  <a16:creationId xmlns:a16="http://schemas.microsoft.com/office/drawing/2014/main" id="{98281F28-7921-DAF9-AE15-44C4AEB5376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36" name="object 5">
              <a:extLst>
                <a:ext uri="{FF2B5EF4-FFF2-40B4-BE49-F238E27FC236}">
                  <a16:creationId xmlns:a16="http://schemas.microsoft.com/office/drawing/2014/main" id="{84139443-8E90-DC69-D56A-C1F8B857495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EC92C8-24A0-84EA-7B45-614E91567463}"/>
              </a:ext>
            </a:extLst>
          </p:cNvPr>
          <p:cNvGrpSpPr/>
          <p:nvPr/>
        </p:nvGrpSpPr>
        <p:grpSpPr>
          <a:xfrm>
            <a:off x="7835976" y="1760082"/>
            <a:ext cx="986741" cy="1022701"/>
            <a:chOff x="7835976" y="1760082"/>
            <a:chExt cx="986741" cy="1022701"/>
          </a:xfrm>
        </p:grpSpPr>
        <p:graphicFrame>
          <p:nvGraphicFramePr>
            <p:cNvPr id="26" name="Chart 7">
              <a:extLst>
                <a:ext uri="{FF2B5EF4-FFF2-40B4-BE49-F238E27FC236}">
                  <a16:creationId xmlns:a16="http://schemas.microsoft.com/office/drawing/2014/main" id="{A0FD0BCA-DE44-4E18-9B4B-D695381A87F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77412396"/>
                </p:ext>
              </p:extLst>
            </p:nvPr>
          </p:nvGraphicFramePr>
          <p:xfrm>
            <a:off x="7835976" y="1760082"/>
            <a:ext cx="986741" cy="10227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38" name="Graphic 37" descr="Clipboard Checked with solid fill">
              <a:extLst>
                <a:ext uri="{FF2B5EF4-FFF2-40B4-BE49-F238E27FC236}">
                  <a16:creationId xmlns:a16="http://schemas.microsoft.com/office/drawing/2014/main" id="{1AB580EA-58F2-4BAA-BFC4-BC145AD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040418" y="1981200"/>
              <a:ext cx="537032" cy="537032"/>
            </a:xfrm>
            <a:prstGeom prst="rect">
              <a:avLst/>
            </a:prstGeom>
          </p:spPr>
        </p:pic>
      </p:grpSp>
      <p:pic>
        <p:nvPicPr>
          <p:cNvPr id="42" name="Graphic 41" descr="Line arrow: Rotate left with solid fill">
            <a:extLst>
              <a:ext uri="{FF2B5EF4-FFF2-40B4-BE49-F238E27FC236}">
                <a16:creationId xmlns:a16="http://schemas.microsoft.com/office/drawing/2014/main" id="{7868748B-70F0-555D-CFE0-1FBDF83582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91452" y="3084138"/>
            <a:ext cx="502626" cy="50262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0A4CABB-FD0A-2820-D5BC-E85A5A8C2CF0}"/>
              </a:ext>
            </a:extLst>
          </p:cNvPr>
          <p:cNvGrpSpPr/>
          <p:nvPr/>
        </p:nvGrpSpPr>
        <p:grpSpPr>
          <a:xfrm>
            <a:off x="9909859" y="5075362"/>
            <a:ext cx="986741" cy="1022701"/>
            <a:chOff x="9909859" y="5075362"/>
            <a:chExt cx="986741" cy="1022701"/>
          </a:xfrm>
        </p:grpSpPr>
        <p:graphicFrame>
          <p:nvGraphicFramePr>
            <p:cNvPr id="25" name="Chart 7">
              <a:extLst>
                <a:ext uri="{FF2B5EF4-FFF2-40B4-BE49-F238E27FC236}">
                  <a16:creationId xmlns:a16="http://schemas.microsoft.com/office/drawing/2014/main" id="{DEDABCC9-CFCA-4557-BFD3-568D44AA3FC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74472918"/>
                </p:ext>
              </p:extLst>
            </p:nvPr>
          </p:nvGraphicFramePr>
          <p:xfrm>
            <a:off x="9909859" y="5075362"/>
            <a:ext cx="986741" cy="10227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pic>
          <p:nvPicPr>
            <p:cNvPr id="56" name="Graphic 55" descr="Business Growth with solid fill">
              <a:extLst>
                <a:ext uri="{FF2B5EF4-FFF2-40B4-BE49-F238E27FC236}">
                  <a16:creationId xmlns:a16="http://schemas.microsoft.com/office/drawing/2014/main" id="{851C4908-E0F9-D7A2-99EA-3CDEBF352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166630" y="5331132"/>
              <a:ext cx="543401" cy="543401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AF9F7D5-6629-5927-81DA-4867D93C5127}"/>
              </a:ext>
            </a:extLst>
          </p:cNvPr>
          <p:cNvGrpSpPr/>
          <p:nvPr/>
        </p:nvGrpSpPr>
        <p:grpSpPr>
          <a:xfrm>
            <a:off x="7835976" y="3970268"/>
            <a:ext cx="986741" cy="1022701"/>
            <a:chOff x="7835976" y="3970268"/>
            <a:chExt cx="986741" cy="1022701"/>
          </a:xfrm>
        </p:grpSpPr>
        <p:graphicFrame>
          <p:nvGraphicFramePr>
            <p:cNvPr id="24" name="Chart 7">
              <a:extLst>
                <a:ext uri="{FF2B5EF4-FFF2-40B4-BE49-F238E27FC236}">
                  <a16:creationId xmlns:a16="http://schemas.microsoft.com/office/drawing/2014/main" id="{99D37E11-B143-48F8-AE9E-DEF607B8863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80541919"/>
                </p:ext>
              </p:extLst>
            </p:nvPr>
          </p:nvGraphicFramePr>
          <p:xfrm>
            <a:off x="7835976" y="3970268"/>
            <a:ext cx="986741" cy="10227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pic>
          <p:nvPicPr>
            <p:cNvPr id="63" name="Graphic 62" descr="Search Inventory with solid fill">
              <a:extLst>
                <a:ext uri="{FF2B5EF4-FFF2-40B4-BE49-F238E27FC236}">
                  <a16:creationId xmlns:a16="http://schemas.microsoft.com/office/drawing/2014/main" id="{A09CF0A0-BDED-4BD4-6D77-0F93D6420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103749" y="4253562"/>
              <a:ext cx="470838" cy="470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096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P spid="45" grpId="0"/>
      <p:bldP spid="58" grpId="0"/>
      <p:bldP spid="60" grpId="0"/>
      <p:bldP spid="61" grpId="0"/>
      <p:bldP spid="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8" y="1540927"/>
            <a:ext cx="7208102" cy="821273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737777" y="1553671"/>
            <a:ext cx="665103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4.3 ผู้ผลิต หรือโรงงานต้องมั่นใจว่า ได้มีการสื่อสารข้อกำหนดต่างๆ ไปยังผู้ให้บริการจากภายนอกอย่างเหมาะสม 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5F9CDC8-864F-8F0C-6982-5DE15A59C529}"/>
              </a:ext>
            </a:extLst>
          </p:cNvPr>
          <p:cNvSpPr txBox="1"/>
          <p:nvPr/>
        </p:nvSpPr>
        <p:spPr>
          <a:xfrm>
            <a:off x="3276600" y="2547042"/>
            <a:ext cx="62987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4.3.1 กระบวนการผลิต ผลิตภัณฑ์ และบริการที่ต้องดำเนินการ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27C23-1B02-DC7E-10C7-6C8CC7701181}"/>
              </a:ext>
            </a:extLst>
          </p:cNvPr>
          <p:cNvSpPr txBox="1"/>
          <p:nvPr/>
        </p:nvSpPr>
        <p:spPr>
          <a:xfrm>
            <a:off x="3905845" y="3453201"/>
            <a:ext cx="62987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4.3.2.2 วิธีการ กระบวนการและอุปกรณ์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508C28-6EC3-64F1-1E63-56D7E261B6B8}"/>
              </a:ext>
            </a:extLst>
          </p:cNvPr>
          <p:cNvSpPr txBox="1"/>
          <p:nvPr/>
        </p:nvSpPr>
        <p:spPr>
          <a:xfrm>
            <a:off x="3276600" y="3025170"/>
            <a:ext cx="417703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4.3.2 หลักเกณฑ์ในการควบคุมคุณภาพ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AAED8B-F2D1-E35D-63CD-D3A57A49A36C}"/>
              </a:ext>
            </a:extLst>
          </p:cNvPr>
          <p:cNvSpPr txBox="1"/>
          <p:nvPr/>
        </p:nvSpPr>
        <p:spPr>
          <a:xfrm>
            <a:off x="3321900" y="4174325"/>
            <a:ext cx="533003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4.3.3 ศักยภาพรวมทั้งคุณสมบัติที่จำเป็นของพนักงาน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D7A118-53F2-015D-D379-10F32F42D06A}"/>
              </a:ext>
            </a:extLst>
          </p:cNvPr>
          <p:cNvSpPr txBox="1"/>
          <p:nvPr/>
        </p:nvSpPr>
        <p:spPr>
          <a:xfrm>
            <a:off x="3905845" y="3761279"/>
            <a:ext cx="450977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4.3.2.3 การยอมรับของผลิตภัณฑ์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C11EC2-3331-879D-246E-F5C5137D955D}"/>
              </a:ext>
            </a:extLst>
          </p:cNvPr>
          <p:cNvSpPr txBox="1"/>
          <p:nvPr/>
        </p:nvSpPr>
        <p:spPr>
          <a:xfrm>
            <a:off x="3321900" y="4648200"/>
            <a:ext cx="688268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4.3.4 ข้อมูลสื่อสารระหว่างผู้ผลิต หรือโรงงานกับผู้ให้บริการภายนอก 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0748A54-DCC9-DE9B-9F57-BC7D4BEADF86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5918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4.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การควบคุมกระบวนการจัดซื้อและผู้ส่งมอบ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3A72E0-E192-F78B-54CD-64AFF8F9C8B3}"/>
              </a:ext>
            </a:extLst>
          </p:cNvPr>
          <p:cNvSpPr txBox="1"/>
          <p:nvPr/>
        </p:nvSpPr>
        <p:spPr>
          <a:xfrm>
            <a:off x="3318758" y="5158669"/>
            <a:ext cx="765404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4.3.5 วิธีการควบคุมและการตรวจสอบการดำเนินงานของผู้ให้บริการภายนอก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07D433-5271-3AA8-6A29-732555DA9AE7}"/>
              </a:ext>
            </a:extLst>
          </p:cNvPr>
          <p:cNvSpPr txBox="1"/>
          <p:nvPr/>
        </p:nvSpPr>
        <p:spPr>
          <a:xfrm>
            <a:off x="3318758" y="5641322"/>
            <a:ext cx="780644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4.3.6 กิจกรรมการทวนสอบหรือกิจกรรมการรับรอง ที่ผู้ผลิต หรือโรงงานหรือ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thaiDist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กฟภ. จะดำเนินการในสถานที่ของผู้ให้บริการภายนอก</a:t>
            </a:r>
          </a:p>
        </p:txBody>
      </p:sp>
      <p:grpSp>
        <p:nvGrpSpPr>
          <p:cNvPr id="19" name="그룹 112">
            <a:extLst>
              <a:ext uri="{FF2B5EF4-FFF2-40B4-BE49-F238E27FC236}">
                <a16:creationId xmlns:a16="http://schemas.microsoft.com/office/drawing/2014/main" id="{48D05ED2-B34D-97AF-D50B-41961FBF5B37}"/>
              </a:ext>
            </a:extLst>
          </p:cNvPr>
          <p:cNvGrpSpPr/>
          <p:nvPr/>
        </p:nvGrpSpPr>
        <p:grpSpPr>
          <a:xfrm>
            <a:off x="612475" y="3070671"/>
            <a:ext cx="2999582" cy="3598568"/>
            <a:chOff x="527680" y="1010171"/>
            <a:chExt cx="3566131" cy="4278252"/>
          </a:xfrm>
        </p:grpSpPr>
        <p:sp>
          <p:nvSpPr>
            <p:cNvPr id="22" name="자유형: 도형 94">
              <a:extLst>
                <a:ext uri="{FF2B5EF4-FFF2-40B4-BE49-F238E27FC236}">
                  <a16:creationId xmlns:a16="http://schemas.microsoft.com/office/drawing/2014/main" id="{4FBBF30C-CB50-70DB-CB7A-7B8F08C4DFC2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자유형: 도형 93">
              <a:extLst>
                <a:ext uri="{FF2B5EF4-FFF2-40B4-BE49-F238E27FC236}">
                  <a16:creationId xmlns:a16="http://schemas.microsoft.com/office/drawing/2014/main" id="{E2499920-EFC7-46F1-BD64-69ADCA6F8E2A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자유형: 도형 92">
              <a:extLst>
                <a:ext uri="{FF2B5EF4-FFF2-40B4-BE49-F238E27FC236}">
                  <a16:creationId xmlns:a16="http://schemas.microsoft.com/office/drawing/2014/main" id="{BFE2E07D-0277-0EFB-4832-D51FC393CBAA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자유형: 도형 106">
              <a:extLst>
                <a:ext uri="{FF2B5EF4-FFF2-40B4-BE49-F238E27FC236}">
                  <a16:creationId xmlns:a16="http://schemas.microsoft.com/office/drawing/2014/main" id="{FC2693BC-4304-1272-FA9B-201468A15987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자유형: 도형 109">
              <a:extLst>
                <a:ext uri="{FF2B5EF4-FFF2-40B4-BE49-F238E27FC236}">
                  <a16:creationId xmlns:a16="http://schemas.microsoft.com/office/drawing/2014/main" id="{A28E0989-1DE3-7107-9966-F61E79A0083D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8" name="그룹 35">
            <a:extLst>
              <a:ext uri="{FF2B5EF4-FFF2-40B4-BE49-F238E27FC236}">
                <a16:creationId xmlns:a16="http://schemas.microsoft.com/office/drawing/2014/main" id="{DE0CA750-8CFD-2D63-6F36-3B6E63CE9C76}"/>
              </a:ext>
            </a:extLst>
          </p:cNvPr>
          <p:cNvGrpSpPr/>
          <p:nvPr/>
        </p:nvGrpSpPr>
        <p:grpSpPr>
          <a:xfrm>
            <a:off x="838200" y="1342644"/>
            <a:ext cx="887766" cy="1248156"/>
            <a:chOff x="4335987" y="774785"/>
            <a:chExt cx="887766" cy="1248156"/>
          </a:xfrm>
        </p:grpSpPr>
        <p:sp>
          <p:nvSpPr>
            <p:cNvPr id="30" name="이등변 삼각형 36">
              <a:extLst>
                <a:ext uri="{FF2B5EF4-FFF2-40B4-BE49-F238E27FC236}">
                  <a16:creationId xmlns:a16="http://schemas.microsoft.com/office/drawing/2014/main" id="{0AA66839-0E69-49EE-8E54-2041863E468B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이등변 삼각형 37">
              <a:extLst>
                <a:ext uri="{FF2B5EF4-FFF2-40B4-BE49-F238E27FC236}">
                  <a16:creationId xmlns:a16="http://schemas.microsoft.com/office/drawing/2014/main" id="{67099E14-6D7C-9ABD-4342-C658BFD93903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94F3163A-7B8B-C293-509B-59B9AC554923}"/>
              </a:ext>
            </a:extLst>
          </p:cNvPr>
          <p:cNvSpPr>
            <a:spLocks noChangeAspect="1"/>
          </p:cNvSpPr>
          <p:nvPr/>
        </p:nvSpPr>
        <p:spPr>
          <a:xfrm rot="9900000">
            <a:off x="1037988" y="179856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536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20" grpId="0"/>
      <p:bldP spid="2" grpId="0"/>
      <p:bldP spid="10" grpId="0"/>
      <p:bldP spid="11" grpId="0"/>
      <p:bldP spid="13" grpId="0"/>
      <p:bldP spid="17" grpId="0"/>
      <p:bldP spid="7" grpId="0"/>
      <p:bldP spid="14" grpId="0"/>
      <p:bldP spid="15" grpId="0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4">
            <a:extLst>
              <a:ext uri="{FF2B5EF4-FFF2-40B4-BE49-F238E27FC236}">
                <a16:creationId xmlns:a16="http://schemas.microsoft.com/office/drawing/2014/main" id="{3509C74C-0AED-2854-7B48-47431D126FA8}"/>
              </a:ext>
            </a:extLst>
          </p:cNvPr>
          <p:cNvSpPr/>
          <p:nvPr/>
        </p:nvSpPr>
        <p:spPr>
          <a:xfrm>
            <a:off x="3463014" y="4761727"/>
            <a:ext cx="8409718" cy="922730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7" y="1825997"/>
            <a:ext cx="4464903" cy="922730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710821" y="1883169"/>
            <a:ext cx="400417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5.1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ความพร้อมของข้อมูลเอกสารที่บ่งชี้ถึง : 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C2B3DB1-A2A8-0812-9528-09AF7CA3D04A}"/>
              </a:ext>
            </a:extLst>
          </p:cNvPr>
          <p:cNvSpPr txBox="1"/>
          <p:nvPr/>
        </p:nvSpPr>
        <p:spPr>
          <a:xfrm>
            <a:off x="2936046" y="2966327"/>
            <a:ext cx="592985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5.1.1 ลักษณะของผลิตภัณฑ์ที่ผลิต บริการที่กฟภ. ต้องได้รับ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thaiDist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หรือกิจกรรมที่จะต้องดำเนินการให้ กฟภ. </a:t>
            </a: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8678ABF1-F008-4CC9-2257-F8892E439DA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472288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5.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การควบคุมการผลิต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AA8921-7DB2-6349-C03C-22FCFF9D5CC6}"/>
              </a:ext>
            </a:extLst>
          </p:cNvPr>
          <p:cNvSpPr txBox="1"/>
          <p:nvPr/>
        </p:nvSpPr>
        <p:spPr>
          <a:xfrm>
            <a:off x="2936046" y="3810000"/>
            <a:ext cx="315995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5.1.2 ผลลัพธ์ที่จะต้องสำเร็จ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510D39-5E10-04D1-EF3D-2E7DC88F2DCA}"/>
              </a:ext>
            </a:extLst>
          </p:cNvPr>
          <p:cNvSpPr txBox="1"/>
          <p:nvPr/>
        </p:nvSpPr>
        <p:spPr>
          <a:xfrm>
            <a:off x="3871732" y="4847383"/>
            <a:ext cx="8001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5.2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ความพร้อมและการใช้งานของทรัพยากรที่จำเป็นต้องใช้ในการตรวจสอบตรวจวัด </a:t>
            </a:r>
          </a:p>
        </p:txBody>
      </p:sp>
      <p:grpSp>
        <p:nvGrpSpPr>
          <p:cNvPr id="3" name="그룹 112">
            <a:extLst>
              <a:ext uri="{FF2B5EF4-FFF2-40B4-BE49-F238E27FC236}">
                <a16:creationId xmlns:a16="http://schemas.microsoft.com/office/drawing/2014/main" id="{CF097184-7235-FED3-D71C-B6ED15E02922}"/>
              </a:ext>
            </a:extLst>
          </p:cNvPr>
          <p:cNvGrpSpPr/>
          <p:nvPr/>
        </p:nvGrpSpPr>
        <p:grpSpPr>
          <a:xfrm>
            <a:off x="612475" y="3070671"/>
            <a:ext cx="2999582" cy="3598568"/>
            <a:chOff x="527680" y="1010171"/>
            <a:chExt cx="3566131" cy="4278252"/>
          </a:xfrm>
        </p:grpSpPr>
        <p:sp>
          <p:nvSpPr>
            <p:cNvPr id="5" name="자유형: 도형 94">
              <a:extLst>
                <a:ext uri="{FF2B5EF4-FFF2-40B4-BE49-F238E27FC236}">
                  <a16:creationId xmlns:a16="http://schemas.microsoft.com/office/drawing/2014/main" id="{0D960E94-5875-E8C3-5FDE-48D57D62D250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자유형: 도형 93">
              <a:extLst>
                <a:ext uri="{FF2B5EF4-FFF2-40B4-BE49-F238E27FC236}">
                  <a16:creationId xmlns:a16="http://schemas.microsoft.com/office/drawing/2014/main" id="{DFDAC553-A783-5864-3697-088DF42C0381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자유형: 도형 92">
              <a:extLst>
                <a:ext uri="{FF2B5EF4-FFF2-40B4-BE49-F238E27FC236}">
                  <a16:creationId xmlns:a16="http://schemas.microsoft.com/office/drawing/2014/main" id="{E9304D3B-1CA9-1FFA-F7DA-D914B76373F8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자유형: 도형 106">
              <a:extLst>
                <a:ext uri="{FF2B5EF4-FFF2-40B4-BE49-F238E27FC236}">
                  <a16:creationId xmlns:a16="http://schemas.microsoft.com/office/drawing/2014/main" id="{CA02A8AC-4C5A-90E6-4C14-D589A204FA07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자유형: 도형 109">
              <a:extLst>
                <a:ext uri="{FF2B5EF4-FFF2-40B4-BE49-F238E27FC236}">
                  <a16:creationId xmlns:a16="http://schemas.microsoft.com/office/drawing/2014/main" id="{1F57F05C-6A8F-5AFA-2968-81CCBF8A489E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" name="그룹 35">
            <a:extLst>
              <a:ext uri="{FF2B5EF4-FFF2-40B4-BE49-F238E27FC236}">
                <a16:creationId xmlns:a16="http://schemas.microsoft.com/office/drawing/2014/main" id="{42B4FC1D-8C01-C22E-47B5-89A56F768F6E}"/>
              </a:ext>
            </a:extLst>
          </p:cNvPr>
          <p:cNvGrpSpPr/>
          <p:nvPr/>
        </p:nvGrpSpPr>
        <p:grpSpPr>
          <a:xfrm>
            <a:off x="838200" y="1676400"/>
            <a:ext cx="887766" cy="1248156"/>
            <a:chOff x="4335987" y="774785"/>
            <a:chExt cx="887766" cy="1248156"/>
          </a:xfrm>
        </p:grpSpPr>
        <p:sp>
          <p:nvSpPr>
            <p:cNvPr id="18" name="이등변 삼각형 36">
              <a:extLst>
                <a:ext uri="{FF2B5EF4-FFF2-40B4-BE49-F238E27FC236}">
                  <a16:creationId xmlns:a16="http://schemas.microsoft.com/office/drawing/2014/main" id="{CD68F0F8-7492-9C90-3083-B8A5835ABA47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이등변 삼각형 37">
              <a:extLst>
                <a:ext uri="{FF2B5EF4-FFF2-40B4-BE49-F238E27FC236}">
                  <a16:creationId xmlns:a16="http://schemas.microsoft.com/office/drawing/2014/main" id="{E6936A12-2BF4-89B9-58C7-DFF4BF42BA73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7" name="Round Same Side Corner Rectangle 11">
            <a:extLst>
              <a:ext uri="{FF2B5EF4-FFF2-40B4-BE49-F238E27FC236}">
                <a16:creationId xmlns:a16="http://schemas.microsoft.com/office/drawing/2014/main" id="{0972BB12-FDCB-24DC-22DF-3A8F60C2BCE2}"/>
              </a:ext>
            </a:extLst>
          </p:cNvPr>
          <p:cNvSpPr>
            <a:spLocks noChangeAspect="1"/>
          </p:cNvSpPr>
          <p:nvPr/>
        </p:nvSpPr>
        <p:spPr>
          <a:xfrm rot="9900000">
            <a:off x="1037988" y="213231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2" name="그룹 35">
            <a:extLst>
              <a:ext uri="{FF2B5EF4-FFF2-40B4-BE49-F238E27FC236}">
                <a16:creationId xmlns:a16="http://schemas.microsoft.com/office/drawing/2014/main" id="{2F169F42-D6DC-1D90-4541-4485B480B526}"/>
              </a:ext>
            </a:extLst>
          </p:cNvPr>
          <p:cNvGrpSpPr/>
          <p:nvPr/>
        </p:nvGrpSpPr>
        <p:grpSpPr>
          <a:xfrm>
            <a:off x="3048000" y="4619244"/>
            <a:ext cx="887766" cy="1248156"/>
            <a:chOff x="4335987" y="774785"/>
            <a:chExt cx="887766" cy="1248156"/>
          </a:xfrm>
        </p:grpSpPr>
        <p:sp>
          <p:nvSpPr>
            <p:cNvPr id="34" name="이등변 삼각형 36">
              <a:extLst>
                <a:ext uri="{FF2B5EF4-FFF2-40B4-BE49-F238E27FC236}">
                  <a16:creationId xmlns:a16="http://schemas.microsoft.com/office/drawing/2014/main" id="{69B7F60C-F111-5ED2-B538-0032F8A67F2D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이등변 삼각형 37">
              <a:extLst>
                <a:ext uri="{FF2B5EF4-FFF2-40B4-BE49-F238E27FC236}">
                  <a16:creationId xmlns:a16="http://schemas.microsoft.com/office/drawing/2014/main" id="{6CFC2495-3D03-930F-87BF-DAF87A263FA5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3" name="Round Same Side Corner Rectangle 11">
            <a:extLst>
              <a:ext uri="{FF2B5EF4-FFF2-40B4-BE49-F238E27FC236}">
                <a16:creationId xmlns:a16="http://schemas.microsoft.com/office/drawing/2014/main" id="{E35A6524-ADC8-C24A-361F-5D7BC64FDC46}"/>
              </a:ext>
            </a:extLst>
          </p:cNvPr>
          <p:cNvSpPr>
            <a:spLocks noChangeAspect="1"/>
          </p:cNvSpPr>
          <p:nvPr/>
        </p:nvSpPr>
        <p:spPr>
          <a:xfrm rot="9900000">
            <a:off x="3247788" y="507516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983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 animBg="1"/>
      <p:bldP spid="21" grpId="0"/>
      <p:bldP spid="2" grpId="0"/>
      <p:bldP spid="23" grpId="0"/>
      <p:bldP spid="8" grpId="0"/>
      <p:bldP spid="25" grpId="0"/>
      <p:bldP spid="17" grpId="0" animBg="1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8" y="1685455"/>
            <a:ext cx="6903302" cy="1151151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55B9FE36-1E68-4B66-AAC8-CC08BF44EA13}"/>
              </a:ext>
            </a:extLst>
          </p:cNvPr>
          <p:cNvSpPr/>
          <p:nvPr/>
        </p:nvSpPr>
        <p:spPr>
          <a:xfrm>
            <a:off x="1282838" y="3332766"/>
            <a:ext cx="5806022" cy="1246947"/>
          </a:xfrm>
          <a:prstGeom prst="roundRect">
            <a:avLst>
              <a:gd name="adj" fmla="val 9417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: Rounded Corners 13">
            <a:extLst>
              <a:ext uri="{FF2B5EF4-FFF2-40B4-BE49-F238E27FC236}">
                <a16:creationId xmlns:a16="http://schemas.microsoft.com/office/drawing/2014/main" id="{66CB0AF8-D241-4DEA-9683-E7CC7DC3CC51}"/>
              </a:ext>
            </a:extLst>
          </p:cNvPr>
          <p:cNvSpPr/>
          <p:nvPr/>
        </p:nvSpPr>
        <p:spPr>
          <a:xfrm>
            <a:off x="1266664" y="5125089"/>
            <a:ext cx="3686337" cy="922730"/>
          </a:xfrm>
          <a:prstGeom prst="roundRect">
            <a:avLst>
              <a:gd name="adj" fmla="val 8474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26C036-5D98-19B3-70D8-098FDF124B4D}"/>
              </a:ext>
            </a:extLst>
          </p:cNvPr>
          <p:cNvGrpSpPr/>
          <p:nvPr/>
        </p:nvGrpSpPr>
        <p:grpSpPr>
          <a:xfrm>
            <a:off x="930967" y="4983664"/>
            <a:ext cx="887766" cy="1248156"/>
            <a:chOff x="930967" y="4983664"/>
            <a:chExt cx="887766" cy="1248156"/>
          </a:xfrm>
        </p:grpSpPr>
        <p:sp>
          <p:nvSpPr>
            <p:cNvPr id="40" name="이등변 삼각형 39">
              <a:extLst>
                <a:ext uri="{FF2B5EF4-FFF2-40B4-BE49-F238E27FC236}">
                  <a16:creationId xmlns:a16="http://schemas.microsoft.com/office/drawing/2014/main" id="{38E4535F-ED28-4638-B0F1-D5280E94E114}"/>
                </a:ext>
              </a:extLst>
            </p:cNvPr>
            <p:cNvSpPr/>
            <p:nvPr/>
          </p:nvSpPr>
          <p:spPr>
            <a:xfrm rot="5400000">
              <a:off x="750772" y="5163859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이등변 삼각형 40">
              <a:extLst>
                <a:ext uri="{FF2B5EF4-FFF2-40B4-BE49-F238E27FC236}">
                  <a16:creationId xmlns:a16="http://schemas.microsoft.com/office/drawing/2014/main" id="{6E3B41F2-B53C-423B-8449-EBFE0EE7969B}"/>
                </a:ext>
              </a:extLst>
            </p:cNvPr>
            <p:cNvSpPr/>
            <p:nvPr/>
          </p:nvSpPr>
          <p:spPr>
            <a:xfrm rot="5400000">
              <a:off x="879866" y="5217516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Round Same Side Corner Rectangle 11">
            <a:extLst>
              <a:ext uri="{FF2B5EF4-FFF2-40B4-BE49-F238E27FC236}">
                <a16:creationId xmlns:a16="http://schemas.microsoft.com/office/drawing/2014/main" id="{DD2861BD-46D8-46F3-A307-3F4CFB4EF3C8}"/>
              </a:ext>
            </a:extLst>
          </p:cNvPr>
          <p:cNvSpPr>
            <a:spLocks noChangeAspect="1"/>
          </p:cNvSpPr>
          <p:nvPr/>
        </p:nvSpPr>
        <p:spPr>
          <a:xfrm rot="9900000">
            <a:off x="1127060" y="544469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710821" y="1676400"/>
            <a:ext cx="6442579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5.3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การดำเนินการตรวจสอบและการตรวจวัดตามขั้นตอนที่เหมาะสม โดยผลการตรวจสอบได้เป็นไปตามที่กำหนด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2976B8-BD72-4953-8A9E-7C30ECBD443C}"/>
              </a:ext>
            </a:extLst>
          </p:cNvPr>
          <p:cNvSpPr txBox="1"/>
          <p:nvPr/>
        </p:nvSpPr>
        <p:spPr>
          <a:xfrm>
            <a:off x="1710821" y="5257800"/>
            <a:ext cx="324218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5.5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การมีบุคลากรที่มีความสามารถ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" name="object 4">
            <a:extLst>
              <a:ext uri="{FF2B5EF4-FFF2-40B4-BE49-F238E27FC236}">
                <a16:creationId xmlns:a16="http://schemas.microsoft.com/office/drawing/2014/main" id="{A6EA27BF-5166-D691-05BA-1011A2C0E36C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472288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5.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การควบคุมการผลิต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B09152-4CC1-21CA-C750-B792B093714A}"/>
              </a:ext>
            </a:extLst>
          </p:cNvPr>
          <p:cNvSpPr txBox="1"/>
          <p:nvPr/>
        </p:nvSpPr>
        <p:spPr>
          <a:xfrm>
            <a:off x="1770209" y="3413235"/>
            <a:ext cx="5394851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5.4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การมีโครงสร้างพื้นฐานและสภาพแวดล้อมที่เหมาะสมในการดำเนินการตามกระบวนการนั้นๆ </a:t>
            </a:r>
          </a:p>
        </p:txBody>
      </p:sp>
      <p:grpSp>
        <p:nvGrpSpPr>
          <p:cNvPr id="6" name="그룹 35">
            <a:extLst>
              <a:ext uri="{FF2B5EF4-FFF2-40B4-BE49-F238E27FC236}">
                <a16:creationId xmlns:a16="http://schemas.microsoft.com/office/drawing/2014/main" id="{B95F98AA-D2A9-0108-CE49-42479C6A57AD}"/>
              </a:ext>
            </a:extLst>
          </p:cNvPr>
          <p:cNvGrpSpPr/>
          <p:nvPr/>
        </p:nvGrpSpPr>
        <p:grpSpPr>
          <a:xfrm>
            <a:off x="914400" y="1676400"/>
            <a:ext cx="887766" cy="1248156"/>
            <a:chOff x="4335987" y="774785"/>
            <a:chExt cx="887766" cy="1248156"/>
          </a:xfrm>
        </p:grpSpPr>
        <p:sp>
          <p:nvSpPr>
            <p:cNvPr id="9" name="이등변 삼각형 36">
              <a:extLst>
                <a:ext uri="{FF2B5EF4-FFF2-40B4-BE49-F238E27FC236}">
                  <a16:creationId xmlns:a16="http://schemas.microsoft.com/office/drawing/2014/main" id="{C55D0BD9-6593-B7A0-8642-72D37F18DBA9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이등변 삼각형 37">
              <a:extLst>
                <a:ext uri="{FF2B5EF4-FFF2-40B4-BE49-F238E27FC236}">
                  <a16:creationId xmlns:a16="http://schemas.microsoft.com/office/drawing/2014/main" id="{6D211A3A-3653-7EC9-68A9-70451FA33BD9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8" name="Round Same Side Corner Rectangle 11">
            <a:extLst>
              <a:ext uri="{FF2B5EF4-FFF2-40B4-BE49-F238E27FC236}">
                <a16:creationId xmlns:a16="http://schemas.microsoft.com/office/drawing/2014/main" id="{26425AE0-95B7-3A0C-3901-83284301A420}"/>
              </a:ext>
            </a:extLst>
          </p:cNvPr>
          <p:cNvSpPr>
            <a:spLocks noChangeAspect="1"/>
          </p:cNvSpPr>
          <p:nvPr/>
        </p:nvSpPr>
        <p:spPr>
          <a:xfrm rot="9900000">
            <a:off x="1114188" y="213231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2" name="그룹 35">
            <a:extLst>
              <a:ext uri="{FF2B5EF4-FFF2-40B4-BE49-F238E27FC236}">
                <a16:creationId xmlns:a16="http://schemas.microsoft.com/office/drawing/2014/main" id="{93578AD9-A2E6-5120-CBB7-556C6D33C605}"/>
              </a:ext>
            </a:extLst>
          </p:cNvPr>
          <p:cNvGrpSpPr/>
          <p:nvPr/>
        </p:nvGrpSpPr>
        <p:grpSpPr>
          <a:xfrm>
            <a:off x="914400" y="3355730"/>
            <a:ext cx="887766" cy="1248156"/>
            <a:chOff x="4335987" y="774785"/>
            <a:chExt cx="887766" cy="1248156"/>
          </a:xfrm>
        </p:grpSpPr>
        <p:sp>
          <p:nvSpPr>
            <p:cNvPr id="18" name="이등변 삼각형 36">
              <a:extLst>
                <a:ext uri="{FF2B5EF4-FFF2-40B4-BE49-F238E27FC236}">
                  <a16:creationId xmlns:a16="http://schemas.microsoft.com/office/drawing/2014/main" id="{94490E4D-F0C7-E196-E2EE-2E09398EFA7B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이등변 삼각형 37">
              <a:extLst>
                <a:ext uri="{FF2B5EF4-FFF2-40B4-BE49-F238E27FC236}">
                  <a16:creationId xmlns:a16="http://schemas.microsoft.com/office/drawing/2014/main" id="{4828388B-E6AF-9EF2-051C-74EFEFE5BBEE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4" name="Round Same Side Corner Rectangle 11">
            <a:extLst>
              <a:ext uri="{FF2B5EF4-FFF2-40B4-BE49-F238E27FC236}">
                <a16:creationId xmlns:a16="http://schemas.microsoft.com/office/drawing/2014/main" id="{5595F20A-8BFF-0AD0-93EC-47E6883EC994}"/>
              </a:ext>
            </a:extLst>
          </p:cNvPr>
          <p:cNvSpPr>
            <a:spLocks noChangeAspect="1"/>
          </p:cNvSpPr>
          <p:nvPr/>
        </p:nvSpPr>
        <p:spPr>
          <a:xfrm rot="9900000">
            <a:off x="1114188" y="381164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0" name="그룹 112">
            <a:extLst>
              <a:ext uri="{FF2B5EF4-FFF2-40B4-BE49-F238E27FC236}">
                <a16:creationId xmlns:a16="http://schemas.microsoft.com/office/drawing/2014/main" id="{39833AF9-5F2A-9121-5E4A-68B976B89A0E}"/>
              </a:ext>
            </a:extLst>
          </p:cNvPr>
          <p:cNvGrpSpPr/>
          <p:nvPr/>
        </p:nvGrpSpPr>
        <p:grpSpPr>
          <a:xfrm flipH="1">
            <a:off x="8185444" y="2633252"/>
            <a:ext cx="2984844" cy="3598568"/>
            <a:chOff x="527680" y="1010171"/>
            <a:chExt cx="3566131" cy="4278252"/>
          </a:xfrm>
        </p:grpSpPr>
        <p:sp>
          <p:nvSpPr>
            <p:cNvPr id="22" name="자유형: 도형 94">
              <a:extLst>
                <a:ext uri="{FF2B5EF4-FFF2-40B4-BE49-F238E27FC236}">
                  <a16:creationId xmlns:a16="http://schemas.microsoft.com/office/drawing/2014/main" id="{A09F235E-6F51-41A8-1470-E1DBD96A0818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자유형: 도형 93">
              <a:extLst>
                <a:ext uri="{FF2B5EF4-FFF2-40B4-BE49-F238E27FC236}">
                  <a16:creationId xmlns:a16="http://schemas.microsoft.com/office/drawing/2014/main" id="{70535B1A-7552-6B9C-B9FE-7B22CFA20353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자유형: 도형 92">
              <a:extLst>
                <a:ext uri="{FF2B5EF4-FFF2-40B4-BE49-F238E27FC236}">
                  <a16:creationId xmlns:a16="http://schemas.microsoft.com/office/drawing/2014/main" id="{C381E012-B208-6964-263A-9B4E81EA9470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자유형: 도형 106">
              <a:extLst>
                <a:ext uri="{FF2B5EF4-FFF2-40B4-BE49-F238E27FC236}">
                  <a16:creationId xmlns:a16="http://schemas.microsoft.com/office/drawing/2014/main" id="{5A172BD4-55EF-2973-C2F7-C75ABADDE994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자유형: 도형 109">
              <a:extLst>
                <a:ext uri="{FF2B5EF4-FFF2-40B4-BE49-F238E27FC236}">
                  <a16:creationId xmlns:a16="http://schemas.microsoft.com/office/drawing/2014/main" id="{51CB0200-FA94-FDC7-37E7-EF457A536621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225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 animBg="1"/>
      <p:bldP spid="17" grpId="0" animBg="1"/>
      <p:bldP spid="21" grpId="0"/>
      <p:bldP spid="30" grpId="0"/>
      <p:bldP spid="2" grpId="0"/>
      <p:bldP spid="3" grpId="0"/>
      <p:bldP spid="8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5D9846-51DB-5931-B9A6-F18BF7C6ADCE}"/>
              </a:ext>
            </a:extLst>
          </p:cNvPr>
          <p:cNvSpPr/>
          <p:nvPr/>
        </p:nvSpPr>
        <p:spPr>
          <a:xfrm>
            <a:off x="1250098" y="3496870"/>
            <a:ext cx="6002191" cy="922730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8" y="1685455"/>
            <a:ext cx="7665302" cy="1151151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: Rounded Corners 13">
            <a:extLst>
              <a:ext uri="{FF2B5EF4-FFF2-40B4-BE49-F238E27FC236}">
                <a16:creationId xmlns:a16="http://schemas.microsoft.com/office/drawing/2014/main" id="{66CB0AF8-D241-4DEA-9683-E7CC7DC3CC51}"/>
              </a:ext>
            </a:extLst>
          </p:cNvPr>
          <p:cNvSpPr/>
          <p:nvPr/>
        </p:nvSpPr>
        <p:spPr>
          <a:xfrm>
            <a:off x="1250098" y="5125089"/>
            <a:ext cx="7665302" cy="922730"/>
          </a:xfrm>
          <a:prstGeom prst="roundRect">
            <a:avLst>
              <a:gd name="adj" fmla="val 8474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AE578C7D-68E4-4366-89C3-2B4F2A342C54}"/>
              </a:ext>
            </a:extLst>
          </p:cNvPr>
          <p:cNvGrpSpPr/>
          <p:nvPr/>
        </p:nvGrpSpPr>
        <p:grpSpPr>
          <a:xfrm>
            <a:off x="930967" y="4983664"/>
            <a:ext cx="887766" cy="1248156"/>
            <a:chOff x="4335987" y="774785"/>
            <a:chExt cx="887766" cy="1248156"/>
          </a:xfrm>
        </p:grpSpPr>
        <p:sp>
          <p:nvSpPr>
            <p:cNvPr id="40" name="이등변 삼각형 39">
              <a:extLst>
                <a:ext uri="{FF2B5EF4-FFF2-40B4-BE49-F238E27FC236}">
                  <a16:creationId xmlns:a16="http://schemas.microsoft.com/office/drawing/2014/main" id="{38E4535F-ED28-4638-B0F1-D5280E94E114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이등변 삼각형 40">
              <a:extLst>
                <a:ext uri="{FF2B5EF4-FFF2-40B4-BE49-F238E27FC236}">
                  <a16:creationId xmlns:a16="http://schemas.microsoft.com/office/drawing/2014/main" id="{6E3B41F2-B53C-423B-8449-EBFE0EE7969B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Round Same Side Corner Rectangle 11">
            <a:extLst>
              <a:ext uri="{FF2B5EF4-FFF2-40B4-BE49-F238E27FC236}">
                <a16:creationId xmlns:a16="http://schemas.microsoft.com/office/drawing/2014/main" id="{DD2861BD-46D8-46F3-A307-3F4CFB4EF3C8}"/>
              </a:ext>
            </a:extLst>
          </p:cNvPr>
          <p:cNvSpPr>
            <a:spLocks noChangeAspect="1"/>
          </p:cNvSpPr>
          <p:nvPr/>
        </p:nvSpPr>
        <p:spPr>
          <a:xfrm rot="9900000">
            <a:off x="1127060" y="544469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710821" y="1676400"/>
            <a:ext cx="7204579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5.6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การจัดให้มีการตรวจติดตามและประเมินเป็นระยะๆ เพื่อการบรรลุผลของกระบวนการในการผลิตและบริการที่ไม่สามารถตรวจสอบได้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2976B8-BD72-4953-8A9E-7C30ECBD443C}"/>
              </a:ext>
            </a:extLst>
          </p:cNvPr>
          <p:cNvSpPr txBox="1"/>
          <p:nvPr/>
        </p:nvSpPr>
        <p:spPr>
          <a:xfrm>
            <a:off x="1710820" y="5257800"/>
            <a:ext cx="735698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5.8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การดำเนินการปล่อยสินค้า จัดส่ง และกิจกรรมหลังการส่งมอบที่มีคุณภาพ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" name="object 4">
            <a:extLst>
              <a:ext uri="{FF2B5EF4-FFF2-40B4-BE49-F238E27FC236}">
                <a16:creationId xmlns:a16="http://schemas.microsoft.com/office/drawing/2014/main" id="{A6EA27BF-5166-D691-05BA-1011A2C0E36C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472288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5.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การควบคุมการผลิต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B09152-4CC1-21CA-C750-B792B093714A}"/>
              </a:ext>
            </a:extLst>
          </p:cNvPr>
          <p:cNvSpPr txBox="1"/>
          <p:nvPr/>
        </p:nvSpPr>
        <p:spPr>
          <a:xfrm>
            <a:off x="1650993" y="3559089"/>
            <a:ext cx="600219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5.7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การดำเนินกิจกรรมเพื่อป้องกันความผิดพลาดจากมนุษย์ </a:t>
            </a:r>
          </a:p>
        </p:txBody>
      </p:sp>
      <p:grpSp>
        <p:nvGrpSpPr>
          <p:cNvPr id="6" name="그룹 112">
            <a:extLst>
              <a:ext uri="{FF2B5EF4-FFF2-40B4-BE49-F238E27FC236}">
                <a16:creationId xmlns:a16="http://schemas.microsoft.com/office/drawing/2014/main" id="{144A2DE7-ECD2-C8B4-D37D-829F4F7B6C85}"/>
              </a:ext>
            </a:extLst>
          </p:cNvPr>
          <p:cNvGrpSpPr/>
          <p:nvPr/>
        </p:nvGrpSpPr>
        <p:grpSpPr>
          <a:xfrm flipH="1">
            <a:off x="9048585" y="2434894"/>
            <a:ext cx="2984844" cy="3598568"/>
            <a:chOff x="527680" y="1010171"/>
            <a:chExt cx="3566131" cy="4278252"/>
          </a:xfrm>
        </p:grpSpPr>
        <p:sp>
          <p:nvSpPr>
            <p:cNvPr id="7" name="자유형: 도형 94">
              <a:extLst>
                <a:ext uri="{FF2B5EF4-FFF2-40B4-BE49-F238E27FC236}">
                  <a16:creationId xmlns:a16="http://schemas.microsoft.com/office/drawing/2014/main" id="{3D8CAE1A-3638-C8BA-22AD-118D76A284C8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자유형: 도형 93">
              <a:extLst>
                <a:ext uri="{FF2B5EF4-FFF2-40B4-BE49-F238E27FC236}">
                  <a16:creationId xmlns:a16="http://schemas.microsoft.com/office/drawing/2014/main" id="{CC9834D4-8A80-24A8-17B2-E4B386A89897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자유형: 도형 92">
              <a:extLst>
                <a:ext uri="{FF2B5EF4-FFF2-40B4-BE49-F238E27FC236}">
                  <a16:creationId xmlns:a16="http://schemas.microsoft.com/office/drawing/2014/main" id="{439E12D1-F539-9EB6-E35E-B1397B39FCA4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자유형: 도형 106">
              <a:extLst>
                <a:ext uri="{FF2B5EF4-FFF2-40B4-BE49-F238E27FC236}">
                  <a16:creationId xmlns:a16="http://schemas.microsoft.com/office/drawing/2014/main" id="{6529812C-B7E2-FBDD-6AC1-23CE4849E6BF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자유형: 도형 109">
              <a:extLst>
                <a:ext uri="{FF2B5EF4-FFF2-40B4-BE49-F238E27FC236}">
                  <a16:creationId xmlns:a16="http://schemas.microsoft.com/office/drawing/2014/main" id="{7BB5AFBA-8EB8-FFD6-5A7A-79F2E88B50A5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4" name="그룹 35">
            <a:extLst>
              <a:ext uri="{FF2B5EF4-FFF2-40B4-BE49-F238E27FC236}">
                <a16:creationId xmlns:a16="http://schemas.microsoft.com/office/drawing/2014/main" id="{6284708E-E0E7-A85D-0657-926DE95FC4B7}"/>
              </a:ext>
            </a:extLst>
          </p:cNvPr>
          <p:cNvGrpSpPr/>
          <p:nvPr/>
        </p:nvGrpSpPr>
        <p:grpSpPr>
          <a:xfrm>
            <a:off x="914400" y="1647444"/>
            <a:ext cx="887766" cy="1248156"/>
            <a:chOff x="4335987" y="774785"/>
            <a:chExt cx="887766" cy="1248156"/>
          </a:xfrm>
        </p:grpSpPr>
        <p:sp>
          <p:nvSpPr>
            <p:cNvPr id="19" name="이등변 삼각형 36">
              <a:extLst>
                <a:ext uri="{FF2B5EF4-FFF2-40B4-BE49-F238E27FC236}">
                  <a16:creationId xmlns:a16="http://schemas.microsoft.com/office/drawing/2014/main" id="{45E25711-10F0-D143-B2A9-BCC0EB7A0C7A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이등변 삼각형 37">
              <a:extLst>
                <a:ext uri="{FF2B5EF4-FFF2-40B4-BE49-F238E27FC236}">
                  <a16:creationId xmlns:a16="http://schemas.microsoft.com/office/drawing/2014/main" id="{16E18FEF-67B7-312E-18F7-242BFEC64022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8" name="Round Same Side Corner Rectangle 11">
            <a:extLst>
              <a:ext uri="{FF2B5EF4-FFF2-40B4-BE49-F238E27FC236}">
                <a16:creationId xmlns:a16="http://schemas.microsoft.com/office/drawing/2014/main" id="{72FB7643-0B2E-B2E4-30BD-0B59D623592E}"/>
              </a:ext>
            </a:extLst>
          </p:cNvPr>
          <p:cNvSpPr>
            <a:spLocks noChangeAspect="1"/>
          </p:cNvSpPr>
          <p:nvPr/>
        </p:nvSpPr>
        <p:spPr>
          <a:xfrm rot="9900000">
            <a:off x="1114188" y="210336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3" name="그룹 35">
            <a:extLst>
              <a:ext uri="{FF2B5EF4-FFF2-40B4-BE49-F238E27FC236}">
                <a16:creationId xmlns:a16="http://schemas.microsoft.com/office/drawing/2014/main" id="{7AAA52B2-AFBA-DE64-39FD-6455C9B4D14F}"/>
              </a:ext>
            </a:extLst>
          </p:cNvPr>
          <p:cNvGrpSpPr/>
          <p:nvPr/>
        </p:nvGrpSpPr>
        <p:grpSpPr>
          <a:xfrm>
            <a:off x="881177" y="3315554"/>
            <a:ext cx="887766" cy="1248156"/>
            <a:chOff x="4335987" y="774785"/>
            <a:chExt cx="887766" cy="1248156"/>
          </a:xfrm>
        </p:grpSpPr>
        <p:sp>
          <p:nvSpPr>
            <p:cNvPr id="25" name="이등변 삼각형 36">
              <a:extLst>
                <a:ext uri="{FF2B5EF4-FFF2-40B4-BE49-F238E27FC236}">
                  <a16:creationId xmlns:a16="http://schemas.microsoft.com/office/drawing/2014/main" id="{FC1E996F-BFED-BADD-83BE-5A529A47C3DD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이등변 삼각형 37">
              <a:extLst>
                <a:ext uri="{FF2B5EF4-FFF2-40B4-BE49-F238E27FC236}">
                  <a16:creationId xmlns:a16="http://schemas.microsoft.com/office/drawing/2014/main" id="{44C4A935-9EDB-BCEF-B26D-9B5AF9E88032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4" name="Round Same Side Corner Rectangle 11">
            <a:extLst>
              <a:ext uri="{FF2B5EF4-FFF2-40B4-BE49-F238E27FC236}">
                <a16:creationId xmlns:a16="http://schemas.microsoft.com/office/drawing/2014/main" id="{6A2A1529-BF2A-FF68-EB32-42643FFE8987}"/>
              </a:ext>
            </a:extLst>
          </p:cNvPr>
          <p:cNvSpPr>
            <a:spLocks noChangeAspect="1"/>
          </p:cNvSpPr>
          <p:nvPr/>
        </p:nvSpPr>
        <p:spPr>
          <a:xfrm rot="9900000">
            <a:off x="1080965" y="377147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589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3" grpId="0" animBg="1"/>
      <p:bldP spid="17" grpId="0" animBg="1"/>
      <p:bldP spid="21" grpId="0"/>
      <p:bldP spid="30" grpId="0"/>
      <p:bldP spid="2" grpId="0"/>
      <p:bldP spid="3" grpId="0"/>
      <p:bldP spid="18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5">
            <a:extLst>
              <a:ext uri="{FF2B5EF4-FFF2-40B4-BE49-F238E27FC236}">
                <a16:creationId xmlns:a16="http://schemas.microsoft.com/office/drawing/2014/main" id="{034FB2A7-E76D-47B4-86F4-CA7B4239C671}"/>
              </a:ext>
            </a:extLst>
          </p:cNvPr>
          <p:cNvSpPr/>
          <p:nvPr/>
        </p:nvSpPr>
        <p:spPr>
          <a:xfrm flipH="1">
            <a:off x="4255910" y="3259168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2ACEC4EC-6F9D-4DAF-B715-76BE2078A538}"/>
              </a:ext>
            </a:extLst>
          </p:cNvPr>
          <p:cNvSpPr/>
          <p:nvPr/>
        </p:nvSpPr>
        <p:spPr>
          <a:xfrm>
            <a:off x="2658543" y="444557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219200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DB54856E-8B82-B82E-2865-EFB427D4022F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1219200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9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(ตัวอย่าง</a:t>
            </a:r>
            <a:r>
              <a:rPr lang="en-US" sz="39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:</a:t>
            </a:r>
            <a:r>
              <a:rPr lang="th-TH" sz="39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แผนควบคุมกระบวนการผลิต)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93BE766-5DF2-FA08-E457-5B4105FF0D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25" t="22222" r="6874" b="20000"/>
          <a:stretch/>
        </p:blipFill>
        <p:spPr>
          <a:xfrm>
            <a:off x="762000" y="1524000"/>
            <a:ext cx="10668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5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BBD69D-4C16-2363-1D25-C0191844C28A}"/>
              </a:ext>
            </a:extLst>
          </p:cNvPr>
          <p:cNvSpPr txBox="1"/>
          <p:nvPr/>
        </p:nvSpPr>
        <p:spPr>
          <a:xfrm>
            <a:off x="3200400" y="2086366"/>
            <a:ext cx="7956833" cy="353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ผู้ผลิต หรือโรงงาน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ต้องใช้วิธีการที่เหมาะสมและจำเป็นในการบ่งชี้ผลลัพธ์ เพื่อให้แน่ใจว่าผลิตภัณฑ์มีความสอดคล้องต่อความ ต้องการของ กฟภ. ผู้ผลิต หรือโรงงานต้องระบุสถานะของผลลัพธ์ในส่วนที่เกี่ยวข้องกับข้อกำหนดของการตรวจสอบ ตรวจวัด ตลอด ทั้งการผลิตและการให้บริการ และผู้ผลิต หรือโรงงานต้องใช้วิธีควบคุมที่เหมาะสมในการระบุผลิตภัณฑ์ และต้องจัดเก็บข้อมูลเอกสาร ที่จำเป็นเพื่อใช้ในการทวนสอบและการสอบย้อนกลับ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DB54856E-8B82-B82E-2865-EFB427D4022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5918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6.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การสอบกลับได้ 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grpSp>
        <p:nvGrpSpPr>
          <p:cNvPr id="2" name="그룹 112">
            <a:extLst>
              <a:ext uri="{FF2B5EF4-FFF2-40B4-BE49-F238E27FC236}">
                <a16:creationId xmlns:a16="http://schemas.microsoft.com/office/drawing/2014/main" id="{43E0421F-E92F-0FD7-2E33-C065AAB83EE9}"/>
              </a:ext>
            </a:extLst>
          </p:cNvPr>
          <p:cNvGrpSpPr/>
          <p:nvPr/>
        </p:nvGrpSpPr>
        <p:grpSpPr>
          <a:xfrm>
            <a:off x="612475" y="3070671"/>
            <a:ext cx="2999582" cy="3598568"/>
            <a:chOff x="527680" y="1010171"/>
            <a:chExt cx="3566131" cy="4278252"/>
          </a:xfrm>
        </p:grpSpPr>
        <p:sp>
          <p:nvSpPr>
            <p:cNvPr id="4" name="자유형: 도형 94">
              <a:extLst>
                <a:ext uri="{FF2B5EF4-FFF2-40B4-BE49-F238E27FC236}">
                  <a16:creationId xmlns:a16="http://schemas.microsoft.com/office/drawing/2014/main" id="{BE419EC3-0C33-6124-40DB-5C2158E5F8DA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자유형: 도형 93">
              <a:extLst>
                <a:ext uri="{FF2B5EF4-FFF2-40B4-BE49-F238E27FC236}">
                  <a16:creationId xmlns:a16="http://schemas.microsoft.com/office/drawing/2014/main" id="{6BBD2A9B-2A44-7D85-F202-7B75B91D0BFD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자유형: 도형 92">
              <a:extLst>
                <a:ext uri="{FF2B5EF4-FFF2-40B4-BE49-F238E27FC236}">
                  <a16:creationId xmlns:a16="http://schemas.microsoft.com/office/drawing/2014/main" id="{B324855A-B01D-B147-4FD9-071DB3850141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자유형: 도형 106">
              <a:extLst>
                <a:ext uri="{FF2B5EF4-FFF2-40B4-BE49-F238E27FC236}">
                  <a16:creationId xmlns:a16="http://schemas.microsoft.com/office/drawing/2014/main" id="{BEB5D717-AFA1-2B55-A28D-0CD42B683A68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자유형: 도형 109">
              <a:extLst>
                <a:ext uri="{FF2B5EF4-FFF2-40B4-BE49-F238E27FC236}">
                  <a16:creationId xmlns:a16="http://schemas.microsoft.com/office/drawing/2014/main" id="{245034C6-543A-B307-F883-D7E569CDC436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1215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BBD69D-4C16-2363-1D25-C0191844C28A}"/>
              </a:ext>
            </a:extLst>
          </p:cNvPr>
          <p:cNvSpPr txBox="1"/>
          <p:nvPr/>
        </p:nvSpPr>
        <p:spPr>
          <a:xfrm>
            <a:off x="3124200" y="1824197"/>
            <a:ext cx="8644152" cy="4115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ผู้ผลิต โรงงาน หรือผู้ให้บริการภายนอก ต้องใช้ความระมัดระวังกับผลิตภัณฑ์ที่จะส่งมอบให้ กฟภ. อันถือเป็นทรัพย์สินของ กฟภ. ในขณะที่ทรัพย์สินเหล่านั้นอยู่ภายใต้การควบคุมหรือการใช้งานของผู้ผลิต หรือโรงงาน ผู้ผลิต โรงงาน หรือ ผู้ให้บริการ ภายนอก ต้องมีการบ่งชี้ตรวจสอบ ป้องกัน และรักษาทรัพย์สินของ กฟภ.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thaiDist">
              <a:lnSpc>
                <a:spcPct val="150000"/>
              </a:lnSpc>
            </a:pP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สำหรับการใช้งานหรือการประกอบการผลิตเมื่อทรัพย์สิน ของ กฟภ. หรือผู้ให้บริการภายนอกสูญหาย เสียหาย หรือพบสิ่งที่จะไม่เหมาะสมต่อการใช้งาน ผู้ผลิต หรือโรงงานต้องรายงานเรื่อง นี้ให้กับ กฟภ. ทราบพร้อมทั้งเก็บข้อมูลการรายงานนั้น 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DB54856E-8B82-B82E-2865-EFB427D4022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5918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6.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การสอบกลับได้ 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grpSp>
        <p:nvGrpSpPr>
          <p:cNvPr id="2" name="그룹 112">
            <a:extLst>
              <a:ext uri="{FF2B5EF4-FFF2-40B4-BE49-F238E27FC236}">
                <a16:creationId xmlns:a16="http://schemas.microsoft.com/office/drawing/2014/main" id="{C2067FE2-3D77-6D7E-9D87-6393CAEEE48C}"/>
              </a:ext>
            </a:extLst>
          </p:cNvPr>
          <p:cNvGrpSpPr/>
          <p:nvPr/>
        </p:nvGrpSpPr>
        <p:grpSpPr>
          <a:xfrm>
            <a:off x="612475" y="3070671"/>
            <a:ext cx="2999582" cy="3598568"/>
            <a:chOff x="527680" y="1010171"/>
            <a:chExt cx="3566131" cy="4278252"/>
          </a:xfrm>
        </p:grpSpPr>
        <p:sp>
          <p:nvSpPr>
            <p:cNvPr id="4" name="자유형: 도형 94">
              <a:extLst>
                <a:ext uri="{FF2B5EF4-FFF2-40B4-BE49-F238E27FC236}">
                  <a16:creationId xmlns:a16="http://schemas.microsoft.com/office/drawing/2014/main" id="{EF4945D7-D18A-EC6E-BAE9-0619819DA893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자유형: 도형 93">
              <a:extLst>
                <a:ext uri="{FF2B5EF4-FFF2-40B4-BE49-F238E27FC236}">
                  <a16:creationId xmlns:a16="http://schemas.microsoft.com/office/drawing/2014/main" id="{9EB24FFB-F199-6A98-0789-009C74EDB254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자유형: 도형 92">
              <a:extLst>
                <a:ext uri="{FF2B5EF4-FFF2-40B4-BE49-F238E27FC236}">
                  <a16:creationId xmlns:a16="http://schemas.microsoft.com/office/drawing/2014/main" id="{4DB192B8-1F7D-11FC-3BFE-CF88A533EED4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자유형: 도형 106">
              <a:extLst>
                <a:ext uri="{FF2B5EF4-FFF2-40B4-BE49-F238E27FC236}">
                  <a16:creationId xmlns:a16="http://schemas.microsoft.com/office/drawing/2014/main" id="{020C7CAD-B86C-B940-6B30-1F28AB2F83D5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자유형: 도형 109">
              <a:extLst>
                <a:ext uri="{FF2B5EF4-FFF2-40B4-BE49-F238E27FC236}">
                  <a16:creationId xmlns:a16="http://schemas.microsoft.com/office/drawing/2014/main" id="{C77A58ED-7E37-A37E-7639-30C2F8FC3426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4007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5">
            <a:extLst>
              <a:ext uri="{FF2B5EF4-FFF2-40B4-BE49-F238E27FC236}">
                <a16:creationId xmlns:a16="http://schemas.microsoft.com/office/drawing/2014/main" id="{034FB2A7-E76D-47B4-86F4-CA7B4239C671}"/>
              </a:ext>
            </a:extLst>
          </p:cNvPr>
          <p:cNvSpPr/>
          <p:nvPr/>
        </p:nvSpPr>
        <p:spPr>
          <a:xfrm flipH="1">
            <a:off x="4255910" y="3259168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8E389CBD-B07B-48C6-89EA-75A71C869A4D}"/>
              </a:ext>
            </a:extLst>
          </p:cNvPr>
          <p:cNvSpPr/>
          <p:nvPr/>
        </p:nvSpPr>
        <p:spPr>
          <a:xfrm>
            <a:off x="1090881" y="1760261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2ACEC4EC-6F9D-4DAF-B715-76BE2078A538}"/>
              </a:ext>
            </a:extLst>
          </p:cNvPr>
          <p:cNvSpPr/>
          <p:nvPr/>
        </p:nvSpPr>
        <p:spPr>
          <a:xfrm>
            <a:off x="2658543" y="444557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DB54856E-8B82-B82E-2865-EFB427D4022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5918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6.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การสอบกลับได้ 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BBD69D-4C16-2363-1D25-C0191844C28A}"/>
              </a:ext>
            </a:extLst>
          </p:cNvPr>
          <p:cNvSpPr txBox="1"/>
          <p:nvPr/>
        </p:nvSpPr>
        <p:spPr>
          <a:xfrm>
            <a:off x="3047912" y="2825586"/>
            <a:ext cx="8824819" cy="1788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altLang="ko-K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หมายเหตุ : 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ทรัพย์สิน กฟภ. และผู้ให้บริการภายนอก สามารถรวมถึง วัสดุ ส่วนประกอบ เครื่องมือและอุปกรณ์ ข้อสัญญาทรัพย์สิน ทางปัญญาและข้อมูลส่วนบุคคล เป็นผลิตภัณฑ์ที่ ส่งมอบให้ กฟภ. เกิดขึ้นทั้งในระหว่างการผลิตจนถึงการส่งมอบ</a:t>
            </a:r>
          </a:p>
        </p:txBody>
      </p:sp>
      <p:grpSp>
        <p:nvGrpSpPr>
          <p:cNvPr id="2" name="그룹 112">
            <a:extLst>
              <a:ext uri="{FF2B5EF4-FFF2-40B4-BE49-F238E27FC236}">
                <a16:creationId xmlns:a16="http://schemas.microsoft.com/office/drawing/2014/main" id="{D48BBE94-839D-F32C-DAEA-97FE09D54F87}"/>
              </a:ext>
            </a:extLst>
          </p:cNvPr>
          <p:cNvGrpSpPr/>
          <p:nvPr/>
        </p:nvGrpSpPr>
        <p:grpSpPr>
          <a:xfrm>
            <a:off x="612475" y="3070671"/>
            <a:ext cx="2999582" cy="3598568"/>
            <a:chOff x="527680" y="1010171"/>
            <a:chExt cx="3566131" cy="4278252"/>
          </a:xfrm>
        </p:grpSpPr>
        <p:sp>
          <p:nvSpPr>
            <p:cNvPr id="4" name="자유형: 도형 94">
              <a:extLst>
                <a:ext uri="{FF2B5EF4-FFF2-40B4-BE49-F238E27FC236}">
                  <a16:creationId xmlns:a16="http://schemas.microsoft.com/office/drawing/2014/main" id="{6DDE31CE-3692-9770-18DE-6DDB664EBA3B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자유형: 도형 93">
              <a:extLst>
                <a:ext uri="{FF2B5EF4-FFF2-40B4-BE49-F238E27FC236}">
                  <a16:creationId xmlns:a16="http://schemas.microsoft.com/office/drawing/2014/main" id="{8B897F43-4F82-8BF7-85A3-02B3F5DF8104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자유형: 도형 92">
              <a:extLst>
                <a:ext uri="{FF2B5EF4-FFF2-40B4-BE49-F238E27FC236}">
                  <a16:creationId xmlns:a16="http://schemas.microsoft.com/office/drawing/2014/main" id="{AA57C4F9-46FF-72C5-9F02-C619F74743D1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자유형: 도형 106">
              <a:extLst>
                <a:ext uri="{FF2B5EF4-FFF2-40B4-BE49-F238E27FC236}">
                  <a16:creationId xmlns:a16="http://schemas.microsoft.com/office/drawing/2014/main" id="{3C6A7CCC-37D1-5CC4-2448-CCE1D79787F2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자유형: 도형 109">
              <a:extLst>
                <a:ext uri="{FF2B5EF4-FFF2-40B4-BE49-F238E27FC236}">
                  <a16:creationId xmlns:a16="http://schemas.microsoft.com/office/drawing/2014/main" id="{513B5871-6F60-9A03-8C8F-48517966FD80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1516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8C8815-5F5D-480C-1806-A912D503A3E3}"/>
              </a:ext>
            </a:extLst>
          </p:cNvPr>
          <p:cNvSpPr txBox="1"/>
          <p:nvPr/>
        </p:nvSpPr>
        <p:spPr>
          <a:xfrm>
            <a:off x="3047913" y="3050497"/>
            <a:ext cx="791155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ที่เกิดขึ้นทั้งในระหว่างการให้การผลิตจนถึงการส่งมอบในระดับที่ทำให้ กฟภ. มั่นใจในคุณภาพ และสอดคล้องตามข้อกำหนดที่ตกลงกันไว้ </a:t>
            </a:r>
            <a:endParaRPr lang="en-US" altLang="ko-K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8" y="1469798"/>
            <a:ext cx="4845902" cy="922730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737778" y="1553671"/>
            <a:ext cx="443442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7.1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ผู้ผลิต หรือโรงงานต้องเก็บรักษาผลิตภัณฑ์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DB54856E-8B82-B82E-2865-EFB427D4022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5918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7.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การจัดการชิ้นส่วนวัตถุดิบและผลิตภัณฑ์สำเร็จรูป 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BA00A43-B114-47DC-C005-8AB46CE5A3A2}"/>
              </a:ext>
            </a:extLst>
          </p:cNvPr>
          <p:cNvSpPr txBox="1"/>
          <p:nvPr/>
        </p:nvSpPr>
        <p:spPr>
          <a:xfrm>
            <a:off x="3047913" y="4554401"/>
            <a:ext cx="893668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หมายเหตุ : การรักษา อาจรวมถึง การบ่งชี้ การจัดเก็บ การควบคุมการปนเปื้อน บรรจุภัณฑ์ การจัดเก็บ การส่ง หรือการขนส่ง การป้องกันความเสียหายและ/หรือสูญหาย </a:t>
            </a:r>
          </a:p>
        </p:txBody>
      </p:sp>
      <p:grpSp>
        <p:nvGrpSpPr>
          <p:cNvPr id="7" name="그룹 112">
            <a:extLst>
              <a:ext uri="{FF2B5EF4-FFF2-40B4-BE49-F238E27FC236}">
                <a16:creationId xmlns:a16="http://schemas.microsoft.com/office/drawing/2014/main" id="{8063A054-6802-966A-4176-72C85A138246}"/>
              </a:ext>
            </a:extLst>
          </p:cNvPr>
          <p:cNvGrpSpPr/>
          <p:nvPr/>
        </p:nvGrpSpPr>
        <p:grpSpPr>
          <a:xfrm>
            <a:off x="612475" y="3070671"/>
            <a:ext cx="2999582" cy="3598568"/>
            <a:chOff x="527680" y="1010171"/>
            <a:chExt cx="3566131" cy="4278252"/>
          </a:xfrm>
        </p:grpSpPr>
        <p:sp>
          <p:nvSpPr>
            <p:cNvPr id="10" name="자유형: 도형 94">
              <a:extLst>
                <a:ext uri="{FF2B5EF4-FFF2-40B4-BE49-F238E27FC236}">
                  <a16:creationId xmlns:a16="http://schemas.microsoft.com/office/drawing/2014/main" id="{04347D2A-129A-BA59-E927-F475038A49CE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자유형: 도형 93">
              <a:extLst>
                <a:ext uri="{FF2B5EF4-FFF2-40B4-BE49-F238E27FC236}">
                  <a16:creationId xmlns:a16="http://schemas.microsoft.com/office/drawing/2014/main" id="{0C638019-1730-A2CD-8171-4D5F66C8EDA7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자유형: 도형 92">
              <a:extLst>
                <a:ext uri="{FF2B5EF4-FFF2-40B4-BE49-F238E27FC236}">
                  <a16:creationId xmlns:a16="http://schemas.microsoft.com/office/drawing/2014/main" id="{E196866F-4A10-5686-EA61-DF470D7A0386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자유형: 도형 106">
              <a:extLst>
                <a:ext uri="{FF2B5EF4-FFF2-40B4-BE49-F238E27FC236}">
                  <a16:creationId xmlns:a16="http://schemas.microsoft.com/office/drawing/2014/main" id="{969728DD-6577-BB90-B8B0-68A96AFEC75F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자유형: 도형 109">
              <a:extLst>
                <a:ext uri="{FF2B5EF4-FFF2-40B4-BE49-F238E27FC236}">
                  <a16:creationId xmlns:a16="http://schemas.microsoft.com/office/drawing/2014/main" id="{78F2A1BA-4488-1FAD-B100-8CB118BD7B24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2" name="그룹 35">
            <a:extLst>
              <a:ext uri="{FF2B5EF4-FFF2-40B4-BE49-F238E27FC236}">
                <a16:creationId xmlns:a16="http://schemas.microsoft.com/office/drawing/2014/main" id="{04A2304A-89E1-4BE0-86C9-40405DB5EE78}"/>
              </a:ext>
            </a:extLst>
          </p:cNvPr>
          <p:cNvGrpSpPr/>
          <p:nvPr/>
        </p:nvGrpSpPr>
        <p:grpSpPr>
          <a:xfrm>
            <a:off x="918851" y="1307085"/>
            <a:ext cx="887766" cy="1248156"/>
            <a:chOff x="4335987" y="774785"/>
            <a:chExt cx="887766" cy="1248156"/>
          </a:xfrm>
        </p:grpSpPr>
        <p:sp>
          <p:nvSpPr>
            <p:cNvPr id="24" name="이등변 삼각형 36">
              <a:extLst>
                <a:ext uri="{FF2B5EF4-FFF2-40B4-BE49-F238E27FC236}">
                  <a16:creationId xmlns:a16="http://schemas.microsoft.com/office/drawing/2014/main" id="{49F35706-7AFE-8FF3-FB3A-233D01A553F4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이등변 삼각형 37">
              <a:extLst>
                <a:ext uri="{FF2B5EF4-FFF2-40B4-BE49-F238E27FC236}">
                  <a16:creationId xmlns:a16="http://schemas.microsoft.com/office/drawing/2014/main" id="{45AFE912-302F-D5B2-A42C-C91BEB90559E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3" name="Round Same Side Corner Rectangle 11">
            <a:extLst>
              <a:ext uri="{FF2B5EF4-FFF2-40B4-BE49-F238E27FC236}">
                <a16:creationId xmlns:a16="http://schemas.microsoft.com/office/drawing/2014/main" id="{D344826F-AB65-1FA1-18F2-F8946944E8D6}"/>
              </a:ext>
            </a:extLst>
          </p:cNvPr>
          <p:cNvSpPr>
            <a:spLocks noChangeAspect="1"/>
          </p:cNvSpPr>
          <p:nvPr/>
        </p:nvSpPr>
        <p:spPr>
          <a:xfrm rot="9900000">
            <a:off x="1118639" y="1763001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908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 animBg="1"/>
      <p:bldP spid="21" grpId="0"/>
      <p:bldP spid="48" grpId="0"/>
      <p:bldP spid="2" grpId="0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7" y="1540927"/>
            <a:ext cx="7695781" cy="821273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737777" y="1553671"/>
            <a:ext cx="720810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7.2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ผู้ผลิต หรือโรงงานต้องตอบสนองความต้องการในกิจรรมหลังการส่งมอบ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5F9CDC8-864F-8F0C-6982-5DE15A59C529}"/>
              </a:ext>
            </a:extLst>
          </p:cNvPr>
          <p:cNvSpPr txBox="1"/>
          <p:nvPr/>
        </p:nvSpPr>
        <p:spPr>
          <a:xfrm>
            <a:off x="1784581" y="2424849"/>
            <a:ext cx="620353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การกำหนด ขอบเขตกิจกรรมหลังการส่งมอบ ต้องพิจารณา 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508C28-6EC3-64F1-1E63-56D7E261B6B8}"/>
              </a:ext>
            </a:extLst>
          </p:cNvPr>
          <p:cNvSpPr txBox="1"/>
          <p:nvPr/>
        </p:nvSpPr>
        <p:spPr>
          <a:xfrm>
            <a:off x="3354109" y="3236716"/>
            <a:ext cx="450977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7.2.1 ข้อกำหนดตามกฏหมายและกฏระเบียบ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AAED8B-F2D1-E35D-63CD-D3A57A49A36C}"/>
              </a:ext>
            </a:extLst>
          </p:cNvPr>
          <p:cNvSpPr txBox="1"/>
          <p:nvPr/>
        </p:nvSpPr>
        <p:spPr>
          <a:xfrm>
            <a:off x="3354109" y="3693916"/>
            <a:ext cx="58674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7.2.2 ผลกระทบที่ไม่พึงประสงค์ที่อาจเกิดขึ้นกับผลิตภัณฑ์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C11EC2-3331-879D-246E-F5C5137D955D}"/>
              </a:ext>
            </a:extLst>
          </p:cNvPr>
          <p:cNvSpPr txBox="1"/>
          <p:nvPr/>
        </p:nvSpPr>
        <p:spPr>
          <a:xfrm>
            <a:off x="3354110" y="4164141"/>
            <a:ext cx="5943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7.2.3 ลักษณะการใช้งาน และอายุการใช้งานของผลิตภัณฑ์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3A72E0-E192-F78B-54CD-64AFF8F9C8B3}"/>
              </a:ext>
            </a:extLst>
          </p:cNvPr>
          <p:cNvSpPr txBox="1"/>
          <p:nvPr/>
        </p:nvSpPr>
        <p:spPr>
          <a:xfrm>
            <a:off x="3354109" y="4608316"/>
            <a:ext cx="450977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7.2.4 ความต้องการและข้อคิดเห็นจาก กฟภ. </a:t>
            </a: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544F47A0-4FD7-BCDE-6ADC-93EEBC715F28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5918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7.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การจัดการชิ้นส่วนวัตถุดิบและผลิตภัณฑ์สำเร็จรูป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134C41-3441-898D-A52A-B535C1FA8F98}"/>
              </a:ext>
            </a:extLst>
          </p:cNvPr>
          <p:cNvSpPr txBox="1"/>
          <p:nvPr/>
        </p:nvSpPr>
        <p:spPr>
          <a:xfrm>
            <a:off x="3682703" y="5460598"/>
            <a:ext cx="7896822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หมายเหตุ : กิจกรรมหลังการส่งมอบอาจรวมถึงการดำเนินการภายใต้การประกัน ภาระผูกพันตามสัญญา เช่น การซ่อม บำรุงรักษา บริการเสริมอื่นๆ เช่น การกำจัดซาก การรีไซเคิล</a:t>
            </a:r>
          </a:p>
        </p:txBody>
      </p:sp>
      <p:grpSp>
        <p:nvGrpSpPr>
          <p:cNvPr id="7" name="그룹 35">
            <a:extLst>
              <a:ext uri="{FF2B5EF4-FFF2-40B4-BE49-F238E27FC236}">
                <a16:creationId xmlns:a16="http://schemas.microsoft.com/office/drawing/2014/main" id="{36D6A437-B4EF-6D51-3C19-57DA47890524}"/>
              </a:ext>
            </a:extLst>
          </p:cNvPr>
          <p:cNvGrpSpPr/>
          <p:nvPr/>
        </p:nvGrpSpPr>
        <p:grpSpPr>
          <a:xfrm>
            <a:off x="806213" y="1318270"/>
            <a:ext cx="887766" cy="1248156"/>
            <a:chOff x="4335987" y="774785"/>
            <a:chExt cx="887766" cy="1248156"/>
          </a:xfrm>
        </p:grpSpPr>
        <p:sp>
          <p:nvSpPr>
            <p:cNvPr id="15" name="이등변 삼각형 36">
              <a:extLst>
                <a:ext uri="{FF2B5EF4-FFF2-40B4-BE49-F238E27FC236}">
                  <a16:creationId xmlns:a16="http://schemas.microsoft.com/office/drawing/2014/main" id="{9F88F962-9981-76B1-D942-F773B50648E4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이등변 삼각형 37">
              <a:extLst>
                <a:ext uri="{FF2B5EF4-FFF2-40B4-BE49-F238E27FC236}">
                  <a16:creationId xmlns:a16="http://schemas.microsoft.com/office/drawing/2014/main" id="{136D19FD-22C9-1481-5005-6AF8F0C29BE2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3" name="Round Same Side Corner Rectangle 11">
            <a:extLst>
              <a:ext uri="{FF2B5EF4-FFF2-40B4-BE49-F238E27FC236}">
                <a16:creationId xmlns:a16="http://schemas.microsoft.com/office/drawing/2014/main" id="{0DAAD035-4981-A350-9B7F-F381642453C8}"/>
              </a:ext>
            </a:extLst>
          </p:cNvPr>
          <p:cNvSpPr>
            <a:spLocks noChangeAspect="1"/>
          </p:cNvSpPr>
          <p:nvPr/>
        </p:nvSpPr>
        <p:spPr>
          <a:xfrm rot="9900000">
            <a:off x="1006001" y="177418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4" name="그룹 112">
            <a:extLst>
              <a:ext uri="{FF2B5EF4-FFF2-40B4-BE49-F238E27FC236}">
                <a16:creationId xmlns:a16="http://schemas.microsoft.com/office/drawing/2014/main" id="{BCBEA2FC-94BB-992B-0181-48F68EE4DF8B}"/>
              </a:ext>
            </a:extLst>
          </p:cNvPr>
          <p:cNvGrpSpPr/>
          <p:nvPr/>
        </p:nvGrpSpPr>
        <p:grpSpPr>
          <a:xfrm>
            <a:off x="612475" y="3070671"/>
            <a:ext cx="2999582" cy="3598568"/>
            <a:chOff x="527680" y="1010171"/>
            <a:chExt cx="3566131" cy="4278252"/>
          </a:xfrm>
        </p:grpSpPr>
        <p:sp>
          <p:nvSpPr>
            <p:cNvPr id="25" name="자유형: 도형 94">
              <a:extLst>
                <a:ext uri="{FF2B5EF4-FFF2-40B4-BE49-F238E27FC236}">
                  <a16:creationId xmlns:a16="http://schemas.microsoft.com/office/drawing/2014/main" id="{36BB6A1E-3DF7-4E96-B424-EA099BDA0A53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자유형: 도형 93">
              <a:extLst>
                <a:ext uri="{FF2B5EF4-FFF2-40B4-BE49-F238E27FC236}">
                  <a16:creationId xmlns:a16="http://schemas.microsoft.com/office/drawing/2014/main" id="{A44DA38E-9F52-7AB0-3FC1-00D6C4E3B2A5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자유형: 도형 92">
              <a:extLst>
                <a:ext uri="{FF2B5EF4-FFF2-40B4-BE49-F238E27FC236}">
                  <a16:creationId xmlns:a16="http://schemas.microsoft.com/office/drawing/2014/main" id="{DEEFC5AE-6F9C-9E67-D9CC-6525CA977868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" name="자유형: 도형 106">
              <a:extLst>
                <a:ext uri="{FF2B5EF4-FFF2-40B4-BE49-F238E27FC236}">
                  <a16:creationId xmlns:a16="http://schemas.microsoft.com/office/drawing/2014/main" id="{8D330B0A-E881-A880-1239-A1D36BE0CF2B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자유형: 도형 109">
              <a:extLst>
                <a:ext uri="{FF2B5EF4-FFF2-40B4-BE49-F238E27FC236}">
                  <a16:creationId xmlns:a16="http://schemas.microsoft.com/office/drawing/2014/main" id="{ED22618E-0BDB-DE2A-0C30-B04AFE56ED41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3442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20" grpId="0"/>
      <p:bldP spid="10" grpId="0"/>
      <p:bldP spid="11" grpId="0"/>
      <p:bldP spid="17" grpId="0"/>
      <p:bldP spid="14" grpId="0"/>
      <p:bldP spid="19" grpId="0"/>
      <p:bldP spid="2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7">
            <a:extLst>
              <a:ext uri="{FF2B5EF4-FFF2-40B4-BE49-F238E27FC236}">
                <a16:creationId xmlns:a16="http://schemas.microsoft.com/office/drawing/2014/main" id="{C3DD1D2B-342C-4859-BCA5-864DDA2EE20E}"/>
              </a:ext>
            </a:extLst>
          </p:cNvPr>
          <p:cNvGrpSpPr/>
          <p:nvPr/>
        </p:nvGrpSpPr>
        <p:grpSpPr>
          <a:xfrm>
            <a:off x="929859" y="1524000"/>
            <a:ext cx="6573115" cy="900000"/>
            <a:chOff x="933685" y="1815665"/>
            <a:chExt cx="6573115" cy="972000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FBBDF61F-1C1A-4EE9-80A4-43A0E19D9697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rgbClr val="8064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highlight>
                  <a:srgbClr val="FFFF00"/>
                </a:highlight>
              </a:endParaRPr>
            </a:p>
          </p:txBody>
        </p:sp>
        <p:sp>
          <p:nvSpPr>
            <p:cNvPr id="5" name="Pentagon 26">
              <a:extLst>
                <a:ext uri="{FF2B5EF4-FFF2-40B4-BE49-F238E27FC236}">
                  <a16:creationId xmlns:a16="http://schemas.microsoft.com/office/drawing/2014/main" id="{3B43676B-B2CD-4489-9847-F0F479AD34F2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rgbClr val="8064A2"/>
            </a:solidFill>
            <a:ln w="50800">
              <a:solidFill>
                <a:srgbClr val="8064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highlight>
                  <a:srgbClr val="FFFF00"/>
                </a:highlight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E38D23-CB58-4350-9FDD-842E3C5BF1C9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highlight>
                  <a:srgbClr val="FFFF00"/>
                </a:highlight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05B748-016B-43D5-89C2-8AA907F0AB67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8" name="그룹 62">
            <a:extLst>
              <a:ext uri="{FF2B5EF4-FFF2-40B4-BE49-F238E27FC236}">
                <a16:creationId xmlns:a16="http://schemas.microsoft.com/office/drawing/2014/main" id="{AE9C9026-5267-4B49-8A55-9F5382E29B2D}"/>
              </a:ext>
            </a:extLst>
          </p:cNvPr>
          <p:cNvGrpSpPr/>
          <p:nvPr/>
        </p:nvGrpSpPr>
        <p:grpSpPr>
          <a:xfrm>
            <a:off x="3232342" y="2590800"/>
            <a:ext cx="6573115" cy="900000"/>
            <a:chOff x="933685" y="1815665"/>
            <a:chExt cx="6573115" cy="972000"/>
          </a:xfrm>
        </p:grpSpPr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F90C281F-4467-44C6-8A97-253C5C1315F4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Pentagon 26">
              <a:extLst>
                <a:ext uri="{FF2B5EF4-FFF2-40B4-BE49-F238E27FC236}">
                  <a16:creationId xmlns:a16="http://schemas.microsoft.com/office/drawing/2014/main" id="{1E862B7B-42DB-49C5-AAB0-9B23C80D7E97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4"/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34">
              <a:extLst>
                <a:ext uri="{FF2B5EF4-FFF2-40B4-BE49-F238E27FC236}">
                  <a16:creationId xmlns:a16="http://schemas.microsoft.com/office/drawing/2014/main" id="{C721D85F-3C16-4EB9-99D8-126392E04059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38">
              <a:extLst>
                <a:ext uri="{FF2B5EF4-FFF2-40B4-BE49-F238E27FC236}">
                  <a16:creationId xmlns:a16="http://schemas.microsoft.com/office/drawing/2014/main" id="{9C14E46A-C393-4742-80E9-7CED66847D54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그룹 67">
            <a:extLst>
              <a:ext uri="{FF2B5EF4-FFF2-40B4-BE49-F238E27FC236}">
                <a16:creationId xmlns:a16="http://schemas.microsoft.com/office/drawing/2014/main" id="{7985DB32-6EBF-4987-BB44-E23309A5B4FB}"/>
              </a:ext>
            </a:extLst>
          </p:cNvPr>
          <p:cNvGrpSpPr/>
          <p:nvPr/>
        </p:nvGrpSpPr>
        <p:grpSpPr>
          <a:xfrm>
            <a:off x="929859" y="3672000"/>
            <a:ext cx="6573115" cy="900000"/>
            <a:chOff x="933685" y="1815665"/>
            <a:chExt cx="6573115" cy="97200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D8B4909-E854-4069-AA22-37ADA1E8630A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rgbClr val="8064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Pentagon 26">
              <a:extLst>
                <a:ext uri="{FF2B5EF4-FFF2-40B4-BE49-F238E27FC236}">
                  <a16:creationId xmlns:a16="http://schemas.microsoft.com/office/drawing/2014/main" id="{69B97E13-FB25-4986-A8F6-FD74FB039CC2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rgbClr val="8064A2"/>
            </a:solidFill>
            <a:ln w="50800">
              <a:solidFill>
                <a:srgbClr val="8064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34">
              <a:extLst>
                <a:ext uri="{FF2B5EF4-FFF2-40B4-BE49-F238E27FC236}">
                  <a16:creationId xmlns:a16="http://schemas.microsoft.com/office/drawing/2014/main" id="{7683864D-470E-477A-873B-39435E5B0257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38">
              <a:extLst>
                <a:ext uri="{FF2B5EF4-FFF2-40B4-BE49-F238E27FC236}">
                  <a16:creationId xmlns:a16="http://schemas.microsoft.com/office/drawing/2014/main" id="{73D27868-1750-4E02-B5E5-4F3806D5CAF9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그룹 72">
            <a:extLst>
              <a:ext uri="{FF2B5EF4-FFF2-40B4-BE49-F238E27FC236}">
                <a16:creationId xmlns:a16="http://schemas.microsoft.com/office/drawing/2014/main" id="{42DF3B7E-AB2F-4569-B7BC-CC14E31E92A5}"/>
              </a:ext>
            </a:extLst>
          </p:cNvPr>
          <p:cNvGrpSpPr/>
          <p:nvPr/>
        </p:nvGrpSpPr>
        <p:grpSpPr>
          <a:xfrm>
            <a:off x="3232342" y="4738800"/>
            <a:ext cx="6573115" cy="900000"/>
            <a:chOff x="933685" y="1815665"/>
            <a:chExt cx="6573115" cy="972000"/>
          </a:xfrm>
        </p:grpSpPr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F2E607FE-4E4E-4D7C-A719-DA96119359D4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rgbClr val="8064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Pentagon 26">
              <a:extLst>
                <a:ext uri="{FF2B5EF4-FFF2-40B4-BE49-F238E27FC236}">
                  <a16:creationId xmlns:a16="http://schemas.microsoft.com/office/drawing/2014/main" id="{A9BC99C7-A068-4A98-BE82-9E2183D5F8B7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rgbClr val="8064A2"/>
            </a:solidFill>
            <a:ln w="50800">
              <a:solidFill>
                <a:srgbClr val="8064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34">
              <a:extLst>
                <a:ext uri="{FF2B5EF4-FFF2-40B4-BE49-F238E27FC236}">
                  <a16:creationId xmlns:a16="http://schemas.microsoft.com/office/drawing/2014/main" id="{371707D0-0F97-49E9-A3C7-8707F18000DF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ectangle 38">
              <a:extLst>
                <a:ext uri="{FF2B5EF4-FFF2-40B4-BE49-F238E27FC236}">
                  <a16:creationId xmlns:a16="http://schemas.microsoft.com/office/drawing/2014/main" id="{591AAA9F-67E2-4760-B57F-D3F2BE022571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47D152B-4ACA-4437-8369-1BFCE6C2DA10}"/>
              </a:ext>
            </a:extLst>
          </p:cNvPr>
          <p:cNvSpPr txBox="1"/>
          <p:nvPr/>
        </p:nvSpPr>
        <p:spPr>
          <a:xfrm>
            <a:off x="1254975" y="1747974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BA118F-BCD2-405E-8FC0-EA34EA30B681}"/>
              </a:ext>
            </a:extLst>
          </p:cNvPr>
          <p:cNvSpPr txBox="1"/>
          <p:nvPr/>
        </p:nvSpPr>
        <p:spPr>
          <a:xfrm>
            <a:off x="3565765" y="2794581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C88FFA-382E-4E74-BC9C-E6DCB197440F}"/>
              </a:ext>
            </a:extLst>
          </p:cNvPr>
          <p:cNvSpPr txBox="1"/>
          <p:nvPr/>
        </p:nvSpPr>
        <p:spPr>
          <a:xfrm>
            <a:off x="1280230" y="3875780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11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D300CE-852A-4F0B-95DF-E1B9483BA3FE}"/>
              </a:ext>
            </a:extLst>
          </p:cNvPr>
          <p:cNvSpPr txBox="1"/>
          <p:nvPr/>
        </p:nvSpPr>
        <p:spPr>
          <a:xfrm>
            <a:off x="3582713" y="4942580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12</a:t>
            </a:r>
          </a:p>
        </p:txBody>
      </p:sp>
      <p:sp>
        <p:nvSpPr>
          <p:cNvPr id="45" name="TextBox 10">
            <a:extLst>
              <a:ext uri="{FF2B5EF4-FFF2-40B4-BE49-F238E27FC236}">
                <a16:creationId xmlns:a16="http://schemas.microsoft.com/office/drawing/2014/main" id="{7C7F36AD-F33E-4A95-829A-609DD6E31359}"/>
              </a:ext>
            </a:extLst>
          </p:cNvPr>
          <p:cNvSpPr txBox="1"/>
          <p:nvPr/>
        </p:nvSpPr>
        <p:spPr bwMode="auto">
          <a:xfrm>
            <a:off x="2476857" y="1760286"/>
            <a:ext cx="4614647" cy="4801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การตรวจสอบและตรวจวัด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object 3">
            <a:extLst>
              <a:ext uri="{FF2B5EF4-FFF2-40B4-BE49-F238E27FC236}">
                <a16:creationId xmlns:a16="http://schemas.microsoft.com/office/drawing/2014/main" id="{81A6C45A-3C83-75EC-640A-D94343A0504E}"/>
              </a:ext>
            </a:extLst>
          </p:cNvPr>
          <p:cNvSpPr/>
          <p:nvPr/>
        </p:nvSpPr>
        <p:spPr>
          <a:xfrm>
            <a:off x="70416" y="-40136"/>
            <a:ext cx="10217150" cy="1364504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4">
            <a:extLst>
              <a:ext uri="{FF2B5EF4-FFF2-40B4-BE49-F238E27FC236}">
                <a16:creationId xmlns:a16="http://schemas.microsoft.com/office/drawing/2014/main" id="{6D6F7BC8-C858-1A5B-33FA-61BD94F3392F}"/>
              </a:ext>
            </a:extLst>
          </p:cNvPr>
          <p:cNvSpPr txBox="1">
            <a:spLocks/>
          </p:cNvSpPr>
          <p:nvPr/>
        </p:nvSpPr>
        <p:spPr>
          <a:xfrm>
            <a:off x="1481131" y="-76200"/>
            <a:ext cx="734158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หลักเกณฑ์การตรวจคุณภาพโรงงาน </a:t>
            </a:r>
            <a:br>
              <a:rPr lang="th-TH" sz="48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en-US" sz="4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(Factory Inspection Requirement)</a:t>
            </a:r>
            <a:endParaRPr lang="en-US" sz="4800" kern="0" spc="-79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DAEC69E2-99E3-1095-954C-FA24EADFA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-76200"/>
            <a:ext cx="1650502" cy="1641237"/>
          </a:xfrm>
          <a:prstGeom prst="rect">
            <a:avLst/>
          </a:prstGeom>
        </p:spPr>
      </p:pic>
      <p:sp>
        <p:nvSpPr>
          <p:cNvPr id="60" name="TextBox 10">
            <a:extLst>
              <a:ext uri="{FF2B5EF4-FFF2-40B4-BE49-F238E27FC236}">
                <a16:creationId xmlns:a16="http://schemas.microsoft.com/office/drawing/2014/main" id="{7DE2E018-F416-22D8-C1D5-3E8947C33581}"/>
              </a:ext>
            </a:extLst>
          </p:cNvPr>
          <p:cNvSpPr txBox="1"/>
          <p:nvPr/>
        </p:nvSpPr>
        <p:spPr bwMode="auto">
          <a:xfrm>
            <a:off x="4749039" y="2616778"/>
            <a:ext cx="4614647" cy="8679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การควบคุมคุณภาพห้องปฏิบัติการภายใน</a:t>
            </a:r>
          </a:p>
          <a:p>
            <a:pPr>
              <a:defRPr/>
            </a:pPr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และภายนอกของผู้ผลิตหรือโรงงาน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1" name="TextBox 10">
            <a:extLst>
              <a:ext uri="{FF2B5EF4-FFF2-40B4-BE49-F238E27FC236}">
                <a16:creationId xmlns:a16="http://schemas.microsoft.com/office/drawing/2014/main" id="{94E51BED-B158-1A89-25A1-BC0E0AA8AF47}"/>
              </a:ext>
            </a:extLst>
          </p:cNvPr>
          <p:cNvSpPr txBox="1"/>
          <p:nvPr/>
        </p:nvSpPr>
        <p:spPr bwMode="auto">
          <a:xfrm>
            <a:off x="2459036" y="3688035"/>
            <a:ext cx="5042991" cy="8679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การควบคุมผลิตภัณฑ์ที่ไม่เป็นไปตามข้อกำหนด และการจัดการข้อร้องเรียน</a:t>
            </a:r>
          </a:p>
        </p:txBody>
      </p:sp>
      <p:sp>
        <p:nvSpPr>
          <p:cNvPr id="62" name="TextBox 10">
            <a:extLst>
              <a:ext uri="{FF2B5EF4-FFF2-40B4-BE49-F238E27FC236}">
                <a16:creationId xmlns:a16="http://schemas.microsoft.com/office/drawing/2014/main" id="{ACA57921-5626-4834-DFFD-723AB011C22E}"/>
              </a:ext>
            </a:extLst>
          </p:cNvPr>
          <p:cNvSpPr txBox="1"/>
          <p:nvPr/>
        </p:nvSpPr>
        <p:spPr bwMode="auto">
          <a:xfrm>
            <a:off x="4794204" y="4954892"/>
            <a:ext cx="4614647" cy="4801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การควบคุมและจัดการกับข้อมูลเอกสาร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" name="그룹 72">
            <a:extLst>
              <a:ext uri="{FF2B5EF4-FFF2-40B4-BE49-F238E27FC236}">
                <a16:creationId xmlns:a16="http://schemas.microsoft.com/office/drawing/2014/main" id="{DDDA4A32-EA39-E19C-5B1E-A49840B98DFB}"/>
              </a:ext>
            </a:extLst>
          </p:cNvPr>
          <p:cNvGrpSpPr/>
          <p:nvPr/>
        </p:nvGrpSpPr>
        <p:grpSpPr>
          <a:xfrm>
            <a:off x="928912" y="5805600"/>
            <a:ext cx="6573115" cy="900000"/>
            <a:chOff x="933685" y="1815665"/>
            <a:chExt cx="6573115" cy="972000"/>
          </a:xfrm>
        </p:grpSpPr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A35B02CD-878B-868F-5911-80C5E55BCCF6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rgbClr val="8064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Pentagon 26">
              <a:extLst>
                <a:ext uri="{FF2B5EF4-FFF2-40B4-BE49-F238E27FC236}">
                  <a16:creationId xmlns:a16="http://schemas.microsoft.com/office/drawing/2014/main" id="{3CEF66CF-F9E8-081D-8A1D-780732D769C0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rgbClr val="8064A2"/>
            </a:solidFill>
            <a:ln w="50800">
              <a:solidFill>
                <a:srgbClr val="8064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Rectangle 34">
              <a:extLst>
                <a:ext uri="{FF2B5EF4-FFF2-40B4-BE49-F238E27FC236}">
                  <a16:creationId xmlns:a16="http://schemas.microsoft.com/office/drawing/2014/main" id="{61AD9854-E0EF-7019-69BE-6C706BC3B10E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Rectangle 38">
              <a:extLst>
                <a:ext uri="{FF2B5EF4-FFF2-40B4-BE49-F238E27FC236}">
                  <a16:creationId xmlns:a16="http://schemas.microsoft.com/office/drawing/2014/main" id="{9A092CB3-3533-D489-60C2-CECD7440B8F8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789D718-A6DF-7ABF-E32B-4645298F0821}"/>
              </a:ext>
            </a:extLst>
          </p:cNvPr>
          <p:cNvSpPr txBox="1"/>
          <p:nvPr/>
        </p:nvSpPr>
        <p:spPr>
          <a:xfrm>
            <a:off x="1279283" y="6019800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13</a:t>
            </a:r>
          </a:p>
        </p:txBody>
      </p:sp>
      <p:sp>
        <p:nvSpPr>
          <p:cNvPr id="40" name="TextBox 10">
            <a:extLst>
              <a:ext uri="{FF2B5EF4-FFF2-40B4-BE49-F238E27FC236}">
                <a16:creationId xmlns:a16="http://schemas.microsoft.com/office/drawing/2014/main" id="{CF4A61C5-9B3C-B16F-1CDB-BB627517DDB5}"/>
              </a:ext>
            </a:extLst>
          </p:cNvPr>
          <p:cNvSpPr txBox="1"/>
          <p:nvPr/>
        </p:nvSpPr>
        <p:spPr bwMode="auto">
          <a:xfrm>
            <a:off x="2490774" y="6021692"/>
            <a:ext cx="4614647" cy="4801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การตรวจติดตามคุณภาพภายใน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EDB899-4A31-7456-6940-9FB020F74442}"/>
              </a:ext>
            </a:extLst>
          </p:cNvPr>
          <p:cNvGrpSpPr/>
          <p:nvPr/>
        </p:nvGrpSpPr>
        <p:grpSpPr>
          <a:xfrm>
            <a:off x="9753600" y="6324599"/>
            <a:ext cx="2250440" cy="409987"/>
            <a:chOff x="9753600" y="6324599"/>
            <a:chExt cx="2250440" cy="409987"/>
          </a:xfrm>
        </p:grpSpPr>
        <p:pic>
          <p:nvPicPr>
            <p:cNvPr id="42" name="object 4">
              <a:extLst>
                <a:ext uri="{FF2B5EF4-FFF2-40B4-BE49-F238E27FC236}">
                  <a16:creationId xmlns:a16="http://schemas.microsoft.com/office/drawing/2014/main" id="{CF754CAE-1935-8175-63AE-1132F7B41D3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43" name="object 5">
              <a:extLst>
                <a:ext uri="{FF2B5EF4-FFF2-40B4-BE49-F238E27FC236}">
                  <a16:creationId xmlns:a16="http://schemas.microsoft.com/office/drawing/2014/main" id="{59159C68-1ED0-F5FC-EA52-EA03B9C65A4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3F5E3A8-73C8-68C6-06BD-6AB17EB23403}"/>
              </a:ext>
            </a:extLst>
          </p:cNvPr>
          <p:cNvGrpSpPr/>
          <p:nvPr/>
        </p:nvGrpSpPr>
        <p:grpSpPr>
          <a:xfrm>
            <a:off x="10138459" y="4763080"/>
            <a:ext cx="986741" cy="1022701"/>
            <a:chOff x="10138459" y="4763080"/>
            <a:chExt cx="986741" cy="1022701"/>
          </a:xfrm>
        </p:grpSpPr>
        <p:graphicFrame>
          <p:nvGraphicFramePr>
            <p:cNvPr id="25" name="Chart 7">
              <a:extLst>
                <a:ext uri="{FF2B5EF4-FFF2-40B4-BE49-F238E27FC236}">
                  <a16:creationId xmlns:a16="http://schemas.microsoft.com/office/drawing/2014/main" id="{DEDABCC9-CFCA-4557-BFD3-568D44AA3FC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32202484"/>
                </p:ext>
              </p:extLst>
            </p:nvPr>
          </p:nvGraphicFramePr>
          <p:xfrm>
            <a:off x="10138459" y="4763080"/>
            <a:ext cx="986741" cy="10227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pic>
          <p:nvPicPr>
            <p:cNvPr id="64" name="Graphic 63" descr="Open folder with solid fill">
              <a:extLst>
                <a:ext uri="{FF2B5EF4-FFF2-40B4-BE49-F238E27FC236}">
                  <a16:creationId xmlns:a16="http://schemas.microsoft.com/office/drawing/2014/main" id="{0F0C9925-39B2-33F3-8D03-A1CE788C8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414039" y="5022051"/>
              <a:ext cx="471540" cy="47154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3645135-0180-92C8-77E4-30B4D37DBAFA}"/>
              </a:ext>
            </a:extLst>
          </p:cNvPr>
          <p:cNvGrpSpPr/>
          <p:nvPr/>
        </p:nvGrpSpPr>
        <p:grpSpPr>
          <a:xfrm>
            <a:off x="7835976" y="1447800"/>
            <a:ext cx="986741" cy="1022701"/>
            <a:chOff x="7835976" y="1447800"/>
            <a:chExt cx="986741" cy="1022701"/>
          </a:xfrm>
        </p:grpSpPr>
        <p:graphicFrame>
          <p:nvGraphicFramePr>
            <p:cNvPr id="26" name="Chart 7">
              <a:extLst>
                <a:ext uri="{FF2B5EF4-FFF2-40B4-BE49-F238E27FC236}">
                  <a16:creationId xmlns:a16="http://schemas.microsoft.com/office/drawing/2014/main" id="{A0FD0BCA-DE44-4E18-9B4B-D695381A87F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13408212"/>
                </p:ext>
              </p:extLst>
            </p:nvPr>
          </p:nvGraphicFramePr>
          <p:xfrm>
            <a:off x="7835976" y="1447800"/>
            <a:ext cx="986741" cy="10227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pic>
          <p:nvPicPr>
            <p:cNvPr id="68" name="Graphic 67" descr="Research with solid fill">
              <a:extLst>
                <a:ext uri="{FF2B5EF4-FFF2-40B4-BE49-F238E27FC236}">
                  <a16:creationId xmlns:a16="http://schemas.microsoft.com/office/drawing/2014/main" id="{51DB3DCD-48B5-CBF9-F734-4A1695BA1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051934" y="1663768"/>
              <a:ext cx="571627" cy="571627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45ADEC-6085-7A6F-7FEF-BD6FDCC469B9}"/>
              </a:ext>
            </a:extLst>
          </p:cNvPr>
          <p:cNvGrpSpPr/>
          <p:nvPr/>
        </p:nvGrpSpPr>
        <p:grpSpPr>
          <a:xfrm>
            <a:off x="10138459" y="2552893"/>
            <a:ext cx="986741" cy="1022701"/>
            <a:chOff x="10138459" y="2552893"/>
            <a:chExt cx="986741" cy="1022701"/>
          </a:xfrm>
        </p:grpSpPr>
        <p:graphicFrame>
          <p:nvGraphicFramePr>
            <p:cNvPr id="23" name="Chart 7">
              <a:extLst>
                <a:ext uri="{FF2B5EF4-FFF2-40B4-BE49-F238E27FC236}">
                  <a16:creationId xmlns:a16="http://schemas.microsoft.com/office/drawing/2014/main" id="{7AF1A529-306C-41A5-BC37-3EA4ABCF79A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64514626"/>
                </p:ext>
              </p:extLst>
            </p:nvPr>
          </p:nvGraphicFramePr>
          <p:xfrm>
            <a:off x="10138459" y="2552893"/>
            <a:ext cx="986741" cy="10227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pic>
          <p:nvPicPr>
            <p:cNvPr id="76" name="Graphic 75" descr="Speedometer Middle with solid fill">
              <a:extLst>
                <a:ext uri="{FF2B5EF4-FFF2-40B4-BE49-F238E27FC236}">
                  <a16:creationId xmlns:a16="http://schemas.microsoft.com/office/drawing/2014/main" id="{1E831738-8DEC-FB47-2E78-16D434C12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55985" y="2686469"/>
              <a:ext cx="529594" cy="529594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6303A51-797A-00E6-4912-7A49FB95925F}"/>
              </a:ext>
            </a:extLst>
          </p:cNvPr>
          <p:cNvGrpSpPr/>
          <p:nvPr/>
        </p:nvGrpSpPr>
        <p:grpSpPr>
          <a:xfrm>
            <a:off x="7869117" y="5827188"/>
            <a:ext cx="986741" cy="1022701"/>
            <a:chOff x="7869117" y="5827188"/>
            <a:chExt cx="986741" cy="1022701"/>
          </a:xfrm>
        </p:grpSpPr>
        <p:graphicFrame>
          <p:nvGraphicFramePr>
            <p:cNvPr id="71" name="Chart 7">
              <a:extLst>
                <a:ext uri="{FF2B5EF4-FFF2-40B4-BE49-F238E27FC236}">
                  <a16:creationId xmlns:a16="http://schemas.microsoft.com/office/drawing/2014/main" id="{B976E3A5-2665-F652-988A-556EAC167F9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09795072"/>
                </p:ext>
              </p:extLst>
            </p:nvPr>
          </p:nvGraphicFramePr>
          <p:xfrm>
            <a:off x="7869117" y="5827188"/>
            <a:ext cx="986741" cy="10227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pic>
          <p:nvPicPr>
            <p:cNvPr id="80" name="Graphic 79" descr="Workflow with solid fill">
              <a:extLst>
                <a:ext uri="{FF2B5EF4-FFF2-40B4-BE49-F238E27FC236}">
                  <a16:creationId xmlns:a16="http://schemas.microsoft.com/office/drawing/2014/main" id="{A3831A1C-96F5-4FD0-4557-339085DF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067852" y="6007221"/>
              <a:ext cx="587572" cy="58757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CE5E04-1DB2-A962-FAF5-A49EAF4D9D2D}"/>
              </a:ext>
            </a:extLst>
          </p:cNvPr>
          <p:cNvGrpSpPr/>
          <p:nvPr/>
        </p:nvGrpSpPr>
        <p:grpSpPr>
          <a:xfrm>
            <a:off x="7835976" y="3657986"/>
            <a:ext cx="986741" cy="1022701"/>
            <a:chOff x="7835976" y="3657986"/>
            <a:chExt cx="986741" cy="1022701"/>
          </a:xfrm>
        </p:grpSpPr>
        <p:graphicFrame>
          <p:nvGraphicFramePr>
            <p:cNvPr id="24" name="Chart 7">
              <a:extLst>
                <a:ext uri="{FF2B5EF4-FFF2-40B4-BE49-F238E27FC236}">
                  <a16:creationId xmlns:a16="http://schemas.microsoft.com/office/drawing/2014/main" id="{99D37E11-B143-48F8-AE9E-DEF607B8863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35502406"/>
                </p:ext>
              </p:extLst>
            </p:nvPr>
          </p:nvGraphicFramePr>
          <p:xfrm>
            <a:off x="7835976" y="3657986"/>
            <a:ext cx="986741" cy="10227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pic>
          <p:nvPicPr>
            <p:cNvPr id="82" name="Graphic 81" descr="Bad Inventory with solid fill">
              <a:extLst>
                <a:ext uri="{FF2B5EF4-FFF2-40B4-BE49-F238E27FC236}">
                  <a16:creationId xmlns:a16="http://schemas.microsoft.com/office/drawing/2014/main" id="{C3D0C729-6088-56C3-35D0-9FB691A50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008600" y="3859637"/>
              <a:ext cx="619397" cy="6193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038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8" grpId="0"/>
      <p:bldP spid="60" grpId="0"/>
      <p:bldP spid="61" grpId="0"/>
      <p:bldP spid="62" grpId="0"/>
      <p:bldP spid="4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4">
            <a:extLst>
              <a:ext uri="{FF2B5EF4-FFF2-40B4-BE49-F238E27FC236}">
                <a16:creationId xmlns:a16="http://schemas.microsoft.com/office/drawing/2014/main" id="{3509C74C-0AED-2854-7B48-47431D126FA8}"/>
              </a:ext>
            </a:extLst>
          </p:cNvPr>
          <p:cNvSpPr/>
          <p:nvPr/>
        </p:nvSpPr>
        <p:spPr>
          <a:xfrm>
            <a:off x="3463014" y="4275054"/>
            <a:ext cx="7738386" cy="922730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7" y="1825997"/>
            <a:ext cx="9417903" cy="922730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710821" y="1883169"/>
            <a:ext cx="895717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7.3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ผู้ผลิต หรือโรงงานต้องดำเนินการส่งมอบผลิตภัณฑ์ตามแผนงานที่กำหนดไว้อย่างเหมาะสม 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C2B3DB1-A2A8-0812-9528-09AF7CA3D04A}"/>
              </a:ext>
            </a:extLst>
          </p:cNvPr>
          <p:cNvSpPr txBox="1"/>
          <p:nvPr/>
        </p:nvSpPr>
        <p:spPr>
          <a:xfrm>
            <a:off x="2576829" y="3048000"/>
            <a:ext cx="918930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ผลิตภัณฑ์ได้สอดคล้องตามที่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th-TH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กฟภ. กำหนดไว้การปลดปล่อยสินค้าและบริการให้กับ กฟภ. จะไม่ดำเนิน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th-TH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การจนกว่าได้ บรรลุผลตามแผนคณุภาพที่ตกลงไว้ เว้นแต่จะได้รับการอนุมัติกรณีพิเศษจาก กฟภ.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510D39-5E10-04D1-EF3D-2E7DC88F2DCA}"/>
              </a:ext>
            </a:extLst>
          </p:cNvPr>
          <p:cNvSpPr txBox="1"/>
          <p:nvPr/>
        </p:nvSpPr>
        <p:spPr>
          <a:xfrm>
            <a:off x="3871732" y="4360710"/>
            <a:ext cx="732966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7.4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ผู้ผลิต หรือโรงงานต้องเก็บข้อมลูเอกสารเกี่ยวกับการปลดปล่อยผลิตภัณฑ์ </a:t>
            </a:r>
          </a:p>
        </p:txBody>
      </p:sp>
      <p:grpSp>
        <p:nvGrpSpPr>
          <p:cNvPr id="3" name="그룹 112">
            <a:extLst>
              <a:ext uri="{FF2B5EF4-FFF2-40B4-BE49-F238E27FC236}">
                <a16:creationId xmlns:a16="http://schemas.microsoft.com/office/drawing/2014/main" id="{CF097184-7235-FED3-D71C-B6ED15E02922}"/>
              </a:ext>
            </a:extLst>
          </p:cNvPr>
          <p:cNvGrpSpPr/>
          <p:nvPr/>
        </p:nvGrpSpPr>
        <p:grpSpPr>
          <a:xfrm>
            <a:off x="612475" y="3070671"/>
            <a:ext cx="2999582" cy="3598568"/>
            <a:chOff x="527680" y="1010171"/>
            <a:chExt cx="3566131" cy="4278252"/>
          </a:xfrm>
        </p:grpSpPr>
        <p:sp>
          <p:nvSpPr>
            <p:cNvPr id="5" name="자유형: 도형 94">
              <a:extLst>
                <a:ext uri="{FF2B5EF4-FFF2-40B4-BE49-F238E27FC236}">
                  <a16:creationId xmlns:a16="http://schemas.microsoft.com/office/drawing/2014/main" id="{0D960E94-5875-E8C3-5FDE-48D57D62D250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자유형: 도형 93">
              <a:extLst>
                <a:ext uri="{FF2B5EF4-FFF2-40B4-BE49-F238E27FC236}">
                  <a16:creationId xmlns:a16="http://schemas.microsoft.com/office/drawing/2014/main" id="{DFDAC553-A783-5864-3697-088DF42C0381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자유형: 도형 92">
              <a:extLst>
                <a:ext uri="{FF2B5EF4-FFF2-40B4-BE49-F238E27FC236}">
                  <a16:creationId xmlns:a16="http://schemas.microsoft.com/office/drawing/2014/main" id="{E9304D3B-1CA9-1FFA-F7DA-D914B76373F8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자유형: 도형 106">
              <a:extLst>
                <a:ext uri="{FF2B5EF4-FFF2-40B4-BE49-F238E27FC236}">
                  <a16:creationId xmlns:a16="http://schemas.microsoft.com/office/drawing/2014/main" id="{CA02A8AC-4C5A-90E6-4C14-D589A204FA07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자유형: 도형 109">
              <a:extLst>
                <a:ext uri="{FF2B5EF4-FFF2-40B4-BE49-F238E27FC236}">
                  <a16:creationId xmlns:a16="http://schemas.microsoft.com/office/drawing/2014/main" id="{1F57F05C-6A8F-5AFA-2968-81CCBF8A489E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" name="그룹 35">
            <a:extLst>
              <a:ext uri="{FF2B5EF4-FFF2-40B4-BE49-F238E27FC236}">
                <a16:creationId xmlns:a16="http://schemas.microsoft.com/office/drawing/2014/main" id="{42B4FC1D-8C01-C22E-47B5-89A56F768F6E}"/>
              </a:ext>
            </a:extLst>
          </p:cNvPr>
          <p:cNvGrpSpPr/>
          <p:nvPr/>
        </p:nvGrpSpPr>
        <p:grpSpPr>
          <a:xfrm>
            <a:off x="838200" y="1676400"/>
            <a:ext cx="887766" cy="1248156"/>
            <a:chOff x="4335987" y="774785"/>
            <a:chExt cx="887766" cy="1248156"/>
          </a:xfrm>
        </p:grpSpPr>
        <p:sp>
          <p:nvSpPr>
            <p:cNvPr id="18" name="이등변 삼각형 36">
              <a:extLst>
                <a:ext uri="{FF2B5EF4-FFF2-40B4-BE49-F238E27FC236}">
                  <a16:creationId xmlns:a16="http://schemas.microsoft.com/office/drawing/2014/main" id="{CD68F0F8-7492-9C90-3083-B8A5835ABA47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이등변 삼각형 37">
              <a:extLst>
                <a:ext uri="{FF2B5EF4-FFF2-40B4-BE49-F238E27FC236}">
                  <a16:creationId xmlns:a16="http://schemas.microsoft.com/office/drawing/2014/main" id="{E6936A12-2BF4-89B9-58C7-DFF4BF42BA73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7" name="Round Same Side Corner Rectangle 11">
            <a:extLst>
              <a:ext uri="{FF2B5EF4-FFF2-40B4-BE49-F238E27FC236}">
                <a16:creationId xmlns:a16="http://schemas.microsoft.com/office/drawing/2014/main" id="{0972BB12-FDCB-24DC-22DF-3A8F60C2BCE2}"/>
              </a:ext>
            </a:extLst>
          </p:cNvPr>
          <p:cNvSpPr>
            <a:spLocks noChangeAspect="1"/>
          </p:cNvSpPr>
          <p:nvPr/>
        </p:nvSpPr>
        <p:spPr>
          <a:xfrm rot="9900000">
            <a:off x="1037988" y="213231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2" name="그룹 35">
            <a:extLst>
              <a:ext uri="{FF2B5EF4-FFF2-40B4-BE49-F238E27FC236}">
                <a16:creationId xmlns:a16="http://schemas.microsoft.com/office/drawing/2014/main" id="{2F169F42-D6DC-1D90-4541-4485B480B526}"/>
              </a:ext>
            </a:extLst>
          </p:cNvPr>
          <p:cNvGrpSpPr/>
          <p:nvPr/>
        </p:nvGrpSpPr>
        <p:grpSpPr>
          <a:xfrm>
            <a:off x="3048000" y="4132571"/>
            <a:ext cx="887766" cy="1248156"/>
            <a:chOff x="4335987" y="774785"/>
            <a:chExt cx="887766" cy="1248156"/>
          </a:xfrm>
        </p:grpSpPr>
        <p:sp>
          <p:nvSpPr>
            <p:cNvPr id="34" name="이등변 삼각형 36">
              <a:extLst>
                <a:ext uri="{FF2B5EF4-FFF2-40B4-BE49-F238E27FC236}">
                  <a16:creationId xmlns:a16="http://schemas.microsoft.com/office/drawing/2014/main" id="{69B7F60C-F111-5ED2-B538-0032F8A67F2D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이등변 삼각형 37">
              <a:extLst>
                <a:ext uri="{FF2B5EF4-FFF2-40B4-BE49-F238E27FC236}">
                  <a16:creationId xmlns:a16="http://schemas.microsoft.com/office/drawing/2014/main" id="{6CFC2495-3D03-930F-87BF-DAF87A263FA5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3" name="Round Same Side Corner Rectangle 11">
            <a:extLst>
              <a:ext uri="{FF2B5EF4-FFF2-40B4-BE49-F238E27FC236}">
                <a16:creationId xmlns:a16="http://schemas.microsoft.com/office/drawing/2014/main" id="{E35A6524-ADC8-C24A-361F-5D7BC64FDC46}"/>
              </a:ext>
            </a:extLst>
          </p:cNvPr>
          <p:cNvSpPr>
            <a:spLocks noChangeAspect="1"/>
          </p:cNvSpPr>
          <p:nvPr/>
        </p:nvSpPr>
        <p:spPr>
          <a:xfrm rot="9900000">
            <a:off x="3247788" y="458848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50E1063C-BBBC-5443-F875-46D5E97237D4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5918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7.</a:t>
            </a:r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การจัดการชิ้นส่วนวัตถุดิบและผลิตภัณฑ์สำเร็จรูป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B9D93C-2C8D-AC22-352B-CC26E0AF9C4B}"/>
              </a:ext>
            </a:extLst>
          </p:cNvPr>
          <p:cNvSpPr txBox="1"/>
          <p:nvPr/>
        </p:nvSpPr>
        <p:spPr>
          <a:xfrm>
            <a:off x="3845808" y="5276679"/>
            <a:ext cx="693015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7.4.1 หลักฐานของความสอดคล้องต่อเกณฑ์การยอมรับของผลิตภัณฑ์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45ECA4-599C-BABB-245B-73E68F1D01C8}"/>
              </a:ext>
            </a:extLst>
          </p:cNvPr>
          <p:cNvSpPr txBox="1"/>
          <p:nvPr/>
        </p:nvSpPr>
        <p:spPr>
          <a:xfrm>
            <a:off x="3845808" y="5692069"/>
            <a:ext cx="651739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7.4.2 การสอบย้อนกลับไปยังบุคคลผู้อนุญาตการปล่อยผลิตภัณฑ์</a:t>
            </a:r>
          </a:p>
        </p:txBody>
      </p:sp>
    </p:spTree>
    <p:extLst>
      <p:ext uri="{BB962C8B-B14F-4D97-AF65-F5344CB8AC3E}">
        <p14:creationId xmlns:p14="http://schemas.microsoft.com/office/powerpoint/2010/main" val="96681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 animBg="1"/>
      <p:bldP spid="21" grpId="0"/>
      <p:bldP spid="2" grpId="0"/>
      <p:bldP spid="25" grpId="0"/>
      <p:bldP spid="17" grpId="0" animBg="1"/>
      <p:bldP spid="33" grpId="0" animBg="1"/>
      <p:bldP spid="12" grpId="0"/>
      <p:bldP spid="16" grpId="0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8" y="1074654"/>
            <a:ext cx="10575742" cy="5460680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7BF89A4E-A527-4C11-88BC-2107940D13EE}"/>
              </a:ext>
            </a:extLst>
          </p:cNvPr>
          <p:cNvGrpSpPr/>
          <p:nvPr/>
        </p:nvGrpSpPr>
        <p:grpSpPr>
          <a:xfrm>
            <a:off x="896815" y="1033383"/>
            <a:ext cx="887766" cy="1248156"/>
            <a:chOff x="4335987" y="774785"/>
            <a:chExt cx="887766" cy="1248156"/>
          </a:xfrm>
        </p:grpSpPr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45EC5697-1BAC-4394-A9F1-F5CF76EDCD2D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18B74DBC-0C21-49AC-8C36-C61840D643D0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6" name="Frame 17">
            <a:extLst>
              <a:ext uri="{FF2B5EF4-FFF2-40B4-BE49-F238E27FC236}">
                <a16:creationId xmlns:a16="http://schemas.microsoft.com/office/drawing/2014/main" id="{8E389CBD-B07B-48C6-89EA-75A71C869A4D}"/>
              </a:ext>
            </a:extLst>
          </p:cNvPr>
          <p:cNvSpPr/>
          <p:nvPr/>
        </p:nvSpPr>
        <p:spPr>
          <a:xfrm>
            <a:off x="1090881" y="151036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599528" y="1567820"/>
            <a:ext cx="10226312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dirty="0">
                <a:cs typeface="Arial" pitchFamily="34" charset="0"/>
              </a:rPr>
              <a:t>ผู้ผลิต หรือโรงงานต้องตรวจสอบความรู้ที่จำเป็นสำหรับการดำเนินงานของกระบวนการของตนเพื่อให้บรรลุความสอดคล้องของผลิตภัณฑ์ ความรู้เหล่านี้จะต้องได้รับการเก็บรักษาและพร้อมเสมอในการขยายขอบเขตการใช้งานตามที่จำเป็น เมื่อเกิดการเปลี่ยนแปลงหรือมีแนวโน้มที่จะเกิดการเปลี่ยนแปลงขึ้น ผู้ผลิต หรือโรงงานต้องพิจารณาความรู้ในปัจจุบันและพิจารณากำหนดวิธีการที่จะทำให้ได้รับหรือเข้าถึงความรู้เพิ่มเติมที่จำเป็น </a:t>
            </a:r>
          </a:p>
          <a:p>
            <a:r>
              <a:rPr lang="th-TH" i="1" dirty="0"/>
              <a:t>หมายเหตุ</a:t>
            </a:r>
            <a:r>
              <a:rPr lang="en-US" i="1" dirty="0"/>
              <a:t> 1 : </a:t>
            </a:r>
            <a:r>
              <a:rPr lang="th-TH" i="1" dirty="0"/>
              <a:t>ความรู้ของผู้ผลิต หรือโรงงานเป็นความรู้ที่เฉพาะเจาะจงและได้รับจากประสบการณ์ โดยจะเป็นข้อมูลที่จะถูกนำมาใช้ และใช้ร่วมกันเพื่อให้บรรลุวัตถุประสงค์ของผู้ผลิต หรือโรงงาน</a:t>
            </a:r>
            <a:endParaRPr lang="en-US" sz="2400" dirty="0"/>
          </a:p>
          <a:p>
            <a:r>
              <a:rPr lang="th-TH" i="1" dirty="0"/>
              <a:t>หมายเหตุ</a:t>
            </a:r>
            <a:r>
              <a:rPr lang="en-US" i="1" dirty="0"/>
              <a:t> 2</a:t>
            </a:r>
            <a:r>
              <a:rPr lang="th-TH" i="1" dirty="0"/>
              <a:t> </a:t>
            </a:r>
            <a:r>
              <a:rPr lang="en-US" i="1" dirty="0"/>
              <a:t>: </a:t>
            </a:r>
            <a:r>
              <a:rPr lang="th-TH" i="1" dirty="0"/>
              <a:t>ความรู้ของผู้ผลิต หรือโรงงานอาจจะขึ้นอยู่กับแหล่งภายใน</a:t>
            </a:r>
            <a:r>
              <a:rPr lang="en-US" i="1" dirty="0"/>
              <a:t> (</a:t>
            </a:r>
            <a:r>
              <a:rPr lang="th-TH" i="1" dirty="0"/>
              <a:t>เช่น ทรัพย์สินทางปัญญา ความรู้ที่ได้จาก ประสบการณ์การเรียนรู้จากความล้มเหลว โครงการที่ประสบความสำเร็จ การจัดเก็บ การแบ่งปันความรู้และ</a:t>
            </a:r>
            <a:r>
              <a:rPr lang="th-TH" dirty="0"/>
              <a:t>ประสบการณ์ ผลลัพธ์ของการปรับปรุงในกระบวนการผลิต ผลิตภัณฑ์</a:t>
            </a:r>
            <a:r>
              <a:rPr lang="en-US" dirty="0"/>
              <a:t>) </a:t>
            </a:r>
            <a:r>
              <a:rPr lang="th-TH" dirty="0"/>
              <a:t>และความรู้แหล่งภายนอก</a:t>
            </a:r>
            <a:r>
              <a:rPr lang="en-US" dirty="0"/>
              <a:t> (</a:t>
            </a:r>
            <a:r>
              <a:rPr lang="th-TH" dirty="0"/>
              <a:t>เช่น มาตรฐาน สถาบันการศึกษา การประชุม ความรู้ที่รวบรวมจาก กฟภ.หรือผู้ให้บริการภายนอก</a:t>
            </a:r>
            <a:r>
              <a:rPr lang="en-US" dirty="0"/>
              <a:t>)</a:t>
            </a:r>
            <a:endParaRPr lang="en-US" sz="2400" dirty="0"/>
          </a:p>
          <a:p>
            <a:r>
              <a:rPr lang="th-TH" dirty="0"/>
              <a:t>ผู้ผลิต หรือโรงงานต้อง </a:t>
            </a:r>
            <a:endParaRPr lang="en-US" sz="1400" dirty="0"/>
          </a:p>
          <a:p>
            <a:pPr lvl="1"/>
            <a:r>
              <a:rPr lang="th-TH" dirty="0"/>
              <a:t>8.1 กำหนดศักยภาพและความสามารถที่จำเป็นของคนที่ทำงานภายใต้การควบคุมที่มีผลต่อประสิทธิภาพและประสิทธิผลของระบบการจัดการคุณภาพ </a:t>
            </a:r>
            <a:endParaRPr lang="en-US" sz="1400" dirty="0"/>
          </a:p>
          <a:p>
            <a:pPr lvl="1"/>
            <a:r>
              <a:rPr lang="th-TH" dirty="0"/>
              <a:t>8.2 ต้องมั่นใจว่าคนเหล่านี้มีคุณวุฒิตามพื้นฐานการศึกษา การฝึกอบรม หรือมีประสบการณ์ที่เหมาะสม </a:t>
            </a:r>
            <a:endParaRPr lang="en-US" sz="1400" dirty="0"/>
          </a:p>
          <a:p>
            <a:pPr lvl="1"/>
            <a:r>
              <a:rPr lang="th-TH" dirty="0"/>
              <a:t>8.3 มีการดำเนินการเพื่อให้มีความสามารถที่จำเป็นเหล่านั้นและมีการประเมินประสิทธิผลของการดำเนินการนั้น </a:t>
            </a:r>
            <a:endParaRPr lang="en-US" sz="1400" dirty="0"/>
          </a:p>
          <a:p>
            <a:pPr lvl="1"/>
            <a:r>
              <a:rPr lang="th-TH" dirty="0"/>
              <a:t>8.4 เก็บข้อมูลเอกสารที่เหมาะสมไว้เป็นหลักฐานที่แสดงความสามารถของพนักงาน </a:t>
            </a:r>
            <a:endParaRPr lang="en-US" sz="1400" dirty="0"/>
          </a:p>
          <a:p>
            <a:r>
              <a:rPr lang="th-TH" i="1" dirty="0"/>
              <a:t>หมายเหตุ </a:t>
            </a:r>
            <a:r>
              <a:rPr lang="en-US" i="1" dirty="0"/>
              <a:t>: </a:t>
            </a:r>
            <a:r>
              <a:rPr lang="th-TH" i="1" dirty="0"/>
              <a:t>ตัวอย่างกิจกรรมที่พัฒนาศักยภาพอาจรวมถึง เช่น การให้การฝึกอบรม การให้คำปรึกษา หรือกำหนดงานใหม่ที่เหมาะสม หรือการจ้างบุคคลที่มีศักยภาพ</a:t>
            </a:r>
            <a:endParaRPr lang="th-TH" altLang="ko-KR" dirty="0">
              <a:cs typeface="Arial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3" name="object 4">
            <a:extLst>
              <a:ext uri="{FF2B5EF4-FFF2-40B4-BE49-F238E27FC236}">
                <a16:creationId xmlns:a16="http://schemas.microsoft.com/office/drawing/2014/main" id="{8678ABF1-F008-4CC9-2257-F8892E439DA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143122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8. ศักยภาพของผู้ผลิต หรือโรงงานและพนักงาน</a:t>
            </a:r>
          </a:p>
        </p:txBody>
      </p:sp>
    </p:spTree>
    <p:extLst>
      <p:ext uri="{BB962C8B-B14F-4D97-AF65-F5344CB8AC3E}">
        <p14:creationId xmlns:p14="http://schemas.microsoft.com/office/powerpoint/2010/main" val="70519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8" y="1074654"/>
            <a:ext cx="10575742" cy="5460680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599528" y="1567820"/>
            <a:ext cx="102263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9.1 </a:t>
            </a:r>
            <a:r>
              <a:rPr lang="th-TH" sz="2400" dirty="0"/>
              <a:t>ผู้ผลิต หรือโรงงานต้องหาทรัพยากรที่จำเป็น เพื่อให้มั่นใจว่า ผลการตรวจสอบหรือการวัดถูกต้องและเชื่อถือได้ตรงตามข้อกำหนดของผลิตภัณฑ์ โดย</a:t>
            </a:r>
            <a:endParaRPr lang="en-US" sz="2400" dirty="0"/>
          </a:p>
          <a:p>
            <a:pPr lvl="2"/>
            <a:r>
              <a:rPr lang="th-TH" sz="2400" dirty="0"/>
              <a:t>9.1.1 ทรัพยากรที่จัดให้มีความเหมาะสมสำหรับการติดตามและตรวจวัดกิจกรรมที่ดำเนินการอยู่ </a:t>
            </a:r>
            <a:endParaRPr lang="en-US" sz="2400" dirty="0"/>
          </a:p>
          <a:p>
            <a:pPr lvl="2"/>
            <a:r>
              <a:rPr lang="th-TH" sz="2400" dirty="0"/>
              <a:t>9.1.2 มีการบำรุงรักษา เพื่อให้แน่ใจว่ามีความพร้อมในการใช้งานตามวัตถุประสงค์นั้นๆ </a:t>
            </a:r>
            <a:endParaRPr lang="en-US" sz="2400" dirty="0"/>
          </a:p>
          <a:p>
            <a:r>
              <a:rPr lang="th-TH" sz="2400" dirty="0"/>
              <a:t>    ผู้ผลิต หรือโรงงานต้องเก็บข้อมูลเอกสารตามความเหมาะสม เพื่อใช้เป็นหลักฐานของความพร้อมใช้งานตามวัตถุประสงค์ของการตรวจสอบและการวัด</a:t>
            </a:r>
            <a:endParaRPr lang="en-US" sz="2400" dirty="0"/>
          </a:p>
          <a:p>
            <a:r>
              <a:rPr lang="th-TH" sz="2400" dirty="0"/>
              <a:t>ผู้ผลิต หรือโรงงานต้องนำข้อมูลด้านเครื่องมือวัดมาวิเคราะห์ มาทำการศึกษาทางสถิติเพื่อวิเคราะห์ความผันแปรที่มีอยู่ในผลการวัดของระบบเครื่องมือตรวจสอบ เครื่องมือวัด และเครื่องมือทดสอบแต่ละประเภทที่ระบุในแผนควบคุม วิธีการวิเคราะห์และเกณฑ์การยอมรับที่ใช้ต้องสอดคล้องกับวิธีการในคู่มืออ้างอิง สำหรับการวิเคราะห์ระบบการวัด วิธีการวิเคราะห์และเกณฑ์การยอมรับอื่น ๆ อาจนำมาใช้ได้หากได้รับการอนุมัติจาก กฟภ. บันทึกของการยอมรับให้ใช้วิธีอื่นจาก กฟภ. ต้องถูกเก็บรักษาไว้คู่กับผลการวิเคราะห์ระบบการวัด</a:t>
            </a:r>
            <a:endParaRPr lang="th-TH" altLang="ko-KR" sz="2400" dirty="0">
              <a:cs typeface="Arial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3" name="object 4">
            <a:extLst>
              <a:ext uri="{FF2B5EF4-FFF2-40B4-BE49-F238E27FC236}">
                <a16:creationId xmlns:a16="http://schemas.microsoft.com/office/drawing/2014/main" id="{8678ABF1-F008-4CC9-2257-F8892E439DA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143122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 9. การตรวจสอบและตรวจวัด</a:t>
            </a:r>
          </a:p>
        </p:txBody>
      </p:sp>
      <p:grpSp>
        <p:nvGrpSpPr>
          <p:cNvPr id="2" name="그룹 35">
            <a:extLst>
              <a:ext uri="{FF2B5EF4-FFF2-40B4-BE49-F238E27FC236}">
                <a16:creationId xmlns:a16="http://schemas.microsoft.com/office/drawing/2014/main" id="{382EAC71-E038-EF60-CBDE-073A70AE6309}"/>
              </a:ext>
            </a:extLst>
          </p:cNvPr>
          <p:cNvGrpSpPr/>
          <p:nvPr/>
        </p:nvGrpSpPr>
        <p:grpSpPr>
          <a:xfrm>
            <a:off x="896815" y="1033383"/>
            <a:ext cx="887766" cy="1248156"/>
            <a:chOff x="4335987" y="774785"/>
            <a:chExt cx="887766" cy="1248156"/>
          </a:xfrm>
        </p:grpSpPr>
        <p:sp>
          <p:nvSpPr>
            <p:cNvPr id="3" name="이등변 삼각형 36">
              <a:extLst>
                <a:ext uri="{FF2B5EF4-FFF2-40B4-BE49-F238E27FC236}">
                  <a16:creationId xmlns:a16="http://schemas.microsoft.com/office/drawing/2014/main" id="{2DAE0A55-4DDB-E200-1315-E763BF3DF4CF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이등변 삼각형 37">
              <a:extLst>
                <a:ext uri="{FF2B5EF4-FFF2-40B4-BE49-F238E27FC236}">
                  <a16:creationId xmlns:a16="http://schemas.microsoft.com/office/drawing/2014/main" id="{2C2D8B09-C9B2-B9A5-840D-F3E43222EAA2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" name="Frame 17">
            <a:extLst>
              <a:ext uri="{FF2B5EF4-FFF2-40B4-BE49-F238E27FC236}">
                <a16:creationId xmlns:a16="http://schemas.microsoft.com/office/drawing/2014/main" id="{85D5D8C0-9AC1-7347-6003-83837CF31214}"/>
              </a:ext>
            </a:extLst>
          </p:cNvPr>
          <p:cNvSpPr/>
          <p:nvPr/>
        </p:nvSpPr>
        <p:spPr>
          <a:xfrm>
            <a:off x="1090881" y="151036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994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8" y="1074654"/>
            <a:ext cx="10575742" cy="4259346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599528" y="1567820"/>
            <a:ext cx="10226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9.2 ในการสอบย้อนกลับของเครื่องมือวัด ผู้ผลิต หรือโรงงานต้องมั่นใจในความถูกต้องของผลการตรวจวัด อุปกรณ์การตรวจวัด โดยควรจะ: </a:t>
            </a:r>
          </a:p>
          <a:p>
            <a:r>
              <a:rPr lang="th-TH" sz="2400" dirty="0"/>
              <a:t>        9.2.1	มีการยืนยัน หรือ การสอบเทียบ หรือทั้งสองในช่วงเวลาที่ระบุ หรือก่อนนำไปใช้ โดยต้องปรับเทียบกับมาตรฐานที่สามารถสอบย้อนกลับไปในระดับสากลหรือระดับชาติ และถ้าไม่มีมาตรฐานดังกล่าว พื้นฐานที่ใช้ในการสอบเทียบหรือการตรวจสอบจะต้องถูกจัดทำและเก็บไว้เป็นข้อมูลเอกสาร </a:t>
            </a:r>
          </a:p>
          <a:p>
            <a:r>
              <a:rPr lang="th-TH" sz="2400" dirty="0"/>
              <a:t>        9.2.2	มีการระบุสถานะเพื่อการตรวจสอบของอุปกรณ์เหล่านั้น </a:t>
            </a:r>
          </a:p>
          <a:p>
            <a:r>
              <a:rPr lang="th-TH" sz="2400" dirty="0"/>
              <a:t>        9.2.3	มีการป้องกันความเสียหายที่เกิดจากการปรับหรือการเสื่อมสภาพ ซึ่งจะมีผลต่อการตรวจวัดที่ตามมา </a:t>
            </a:r>
          </a:p>
          <a:p>
            <a:r>
              <a:rPr lang="th-TH" sz="2400" dirty="0"/>
              <a:t>ผู้ผลิต หรือโรงงานต้องตรวจสอบความถูกต้องของผลการวัดก่อนหน้านี้ เมื่อพบว่าเครื่องมือวัดไม่เหมาะสมกับวัตถุประสงค์ที่ต้องการจะต้องดำเนินการอย่างใดอย่างหนึ่งที่เหมาะสมตามความจำเป็น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3" name="object 4">
            <a:extLst>
              <a:ext uri="{FF2B5EF4-FFF2-40B4-BE49-F238E27FC236}">
                <a16:creationId xmlns:a16="http://schemas.microsoft.com/office/drawing/2014/main" id="{8678ABF1-F008-4CC9-2257-F8892E439DA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143122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 9. การตรวจสอบและตรวจวัด</a:t>
            </a:r>
          </a:p>
        </p:txBody>
      </p:sp>
      <p:grpSp>
        <p:nvGrpSpPr>
          <p:cNvPr id="2" name="그룹 35">
            <a:extLst>
              <a:ext uri="{FF2B5EF4-FFF2-40B4-BE49-F238E27FC236}">
                <a16:creationId xmlns:a16="http://schemas.microsoft.com/office/drawing/2014/main" id="{A85A8B0B-B2C0-8457-AEF3-C36142AD35D5}"/>
              </a:ext>
            </a:extLst>
          </p:cNvPr>
          <p:cNvGrpSpPr/>
          <p:nvPr/>
        </p:nvGrpSpPr>
        <p:grpSpPr>
          <a:xfrm>
            <a:off x="896815" y="1033383"/>
            <a:ext cx="887766" cy="1248156"/>
            <a:chOff x="4335987" y="774785"/>
            <a:chExt cx="887766" cy="1248156"/>
          </a:xfrm>
        </p:grpSpPr>
        <p:sp>
          <p:nvSpPr>
            <p:cNvPr id="3" name="이등변 삼각형 36">
              <a:extLst>
                <a:ext uri="{FF2B5EF4-FFF2-40B4-BE49-F238E27FC236}">
                  <a16:creationId xmlns:a16="http://schemas.microsoft.com/office/drawing/2014/main" id="{3EEBBE15-9E4C-7068-79F0-51FAA981161C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이등변 삼각형 37">
              <a:extLst>
                <a:ext uri="{FF2B5EF4-FFF2-40B4-BE49-F238E27FC236}">
                  <a16:creationId xmlns:a16="http://schemas.microsoft.com/office/drawing/2014/main" id="{90B824E9-0922-443E-CC75-C6CF92E0ADC0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" name="Frame 17">
            <a:extLst>
              <a:ext uri="{FF2B5EF4-FFF2-40B4-BE49-F238E27FC236}">
                <a16:creationId xmlns:a16="http://schemas.microsoft.com/office/drawing/2014/main" id="{361240FB-2957-1A21-A001-C0BEAA745A1A}"/>
              </a:ext>
            </a:extLst>
          </p:cNvPr>
          <p:cNvSpPr/>
          <p:nvPr/>
        </p:nvSpPr>
        <p:spPr>
          <a:xfrm>
            <a:off x="1090881" y="151036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296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96990" y="1286876"/>
            <a:ext cx="10575742" cy="2645408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599528" y="1567820"/>
            <a:ext cx="10226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9.3 ผู้ผลิต หรือโรงงานต้องมีกระบวนการที่เป็นข้อมูลเอกสารสำหรับจัดการบันทึกการสอบเทียบและ/หรือทวนสอบต้องเก็บรักษาบันทึกของกิจกรรมการสอบเทียบหรือทวนสอบสำหรับเครื่องมือวัด อุปกรณ์การวัดและทดสอบทั้งหมด (รวมถึงอุปกรณ์ที่พนักงานเป็นเจ้าของ อุปกรณ์ที่ กฟภ.เป็นเจ้าของ หรืออุปกรณ์ที่ผู้ส่งมอบที่ปฏิบัติงานอยู่ในสถานที่ผลิตของผู้ผลิต หรือโรงงานเป็นเจ้าของ) โดยต้องแสดงถึงหลักฐานของความสอดคล้องตามข้อกำหนดภายในผู้ผลิต หรือโรงงาน ข้อกำหนดตามพระราชบัญญัติและกฎหมายข้อบังคับ และข้อกำหนดที่กำหนดโดย กฟภ.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3" name="object 4">
            <a:extLst>
              <a:ext uri="{FF2B5EF4-FFF2-40B4-BE49-F238E27FC236}">
                <a16:creationId xmlns:a16="http://schemas.microsoft.com/office/drawing/2014/main" id="{8678ABF1-F008-4CC9-2257-F8892E439DA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143122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 9. การตรวจสอบและตรวจวัด</a:t>
            </a:r>
          </a:p>
        </p:txBody>
      </p:sp>
      <p:grpSp>
        <p:nvGrpSpPr>
          <p:cNvPr id="2" name="그룹 112">
            <a:extLst>
              <a:ext uri="{FF2B5EF4-FFF2-40B4-BE49-F238E27FC236}">
                <a16:creationId xmlns:a16="http://schemas.microsoft.com/office/drawing/2014/main" id="{3C3CA0DC-B29A-36FC-BF7C-BAD54C7F8D50}"/>
              </a:ext>
            </a:extLst>
          </p:cNvPr>
          <p:cNvGrpSpPr/>
          <p:nvPr/>
        </p:nvGrpSpPr>
        <p:grpSpPr>
          <a:xfrm>
            <a:off x="612475" y="3932284"/>
            <a:ext cx="2999582" cy="2736955"/>
            <a:chOff x="527680" y="2034522"/>
            <a:chExt cx="3566131" cy="3253901"/>
          </a:xfrm>
        </p:grpSpPr>
        <p:sp>
          <p:nvSpPr>
            <p:cNvPr id="5" name="자유형: 도형 93">
              <a:extLst>
                <a:ext uri="{FF2B5EF4-FFF2-40B4-BE49-F238E27FC236}">
                  <a16:creationId xmlns:a16="http://schemas.microsoft.com/office/drawing/2014/main" id="{A5F59C1C-4A36-7D55-9792-05826B8651E0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자유형: 도형 92">
              <a:extLst>
                <a:ext uri="{FF2B5EF4-FFF2-40B4-BE49-F238E27FC236}">
                  <a16:creationId xmlns:a16="http://schemas.microsoft.com/office/drawing/2014/main" id="{0B84C29F-157E-B640-E85D-4DAA13BDA60E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자유형: 도형 109">
              <a:extLst>
                <a:ext uri="{FF2B5EF4-FFF2-40B4-BE49-F238E27FC236}">
                  <a16:creationId xmlns:a16="http://schemas.microsoft.com/office/drawing/2014/main" id="{EB2B9A5E-0F29-1BF9-3BCC-E12C14014B20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0" name="그룹 35">
            <a:extLst>
              <a:ext uri="{FF2B5EF4-FFF2-40B4-BE49-F238E27FC236}">
                <a16:creationId xmlns:a16="http://schemas.microsoft.com/office/drawing/2014/main" id="{3A473E54-61BB-0F45-0CA0-3EDA613BB64D}"/>
              </a:ext>
            </a:extLst>
          </p:cNvPr>
          <p:cNvGrpSpPr/>
          <p:nvPr/>
        </p:nvGrpSpPr>
        <p:grpSpPr>
          <a:xfrm>
            <a:off x="896815" y="1033383"/>
            <a:ext cx="887766" cy="1248156"/>
            <a:chOff x="4335987" y="774785"/>
            <a:chExt cx="887766" cy="1248156"/>
          </a:xfrm>
        </p:grpSpPr>
        <p:sp>
          <p:nvSpPr>
            <p:cNvPr id="11" name="이등변 삼각형 36">
              <a:extLst>
                <a:ext uri="{FF2B5EF4-FFF2-40B4-BE49-F238E27FC236}">
                  <a16:creationId xmlns:a16="http://schemas.microsoft.com/office/drawing/2014/main" id="{EEE033BA-3F99-F951-8382-8FAEEC8E1750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이등변 삼각형 37">
              <a:extLst>
                <a:ext uri="{FF2B5EF4-FFF2-40B4-BE49-F238E27FC236}">
                  <a16:creationId xmlns:a16="http://schemas.microsoft.com/office/drawing/2014/main" id="{4E6AEB10-5768-7438-645C-E7279A9F2FEA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5" name="Frame 17">
            <a:extLst>
              <a:ext uri="{FF2B5EF4-FFF2-40B4-BE49-F238E27FC236}">
                <a16:creationId xmlns:a16="http://schemas.microsoft.com/office/drawing/2014/main" id="{B8A27158-CE7F-FF10-22A3-A25DFE81A2CC}"/>
              </a:ext>
            </a:extLst>
          </p:cNvPr>
          <p:cNvSpPr/>
          <p:nvPr/>
        </p:nvSpPr>
        <p:spPr>
          <a:xfrm>
            <a:off x="1090881" y="151036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605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27026" y="1158425"/>
            <a:ext cx="10812573" cy="5418382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576457" y="1196690"/>
            <a:ext cx="102263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โดยผู้ผลิต หรือโรงงานต้องมั่นใจว่าบันทึกของการสอบเทียบและ/หรือทวนสอบ ครอบคลุมรายละเอียดดังต่อไปนี้ </a:t>
            </a:r>
          </a:p>
          <a:p>
            <a:r>
              <a:rPr lang="th-TH" sz="2400" dirty="0"/>
              <a:t>      9.3.1	การแก้ไขปรับปรุงตามการเปลี่ยนแปลงทางวิศวกรรมที่มีผลกระทบต่อระบบการวัด </a:t>
            </a:r>
          </a:p>
          <a:p>
            <a:r>
              <a:rPr lang="th-TH" sz="2400" dirty="0"/>
              <a:t>      9.3.2	ค่าที่ไม่สอดคล้องกับข้อกำหนด(</a:t>
            </a:r>
            <a:r>
              <a:rPr lang="en-US" sz="2400" dirty="0"/>
              <a:t>Specification) </a:t>
            </a:r>
            <a:r>
              <a:rPr lang="th-TH" sz="2400" dirty="0"/>
              <a:t>ตามที่ได้ผลจากการสอบเทียบหรือทวนสอบ</a:t>
            </a:r>
          </a:p>
          <a:p>
            <a:r>
              <a:rPr lang="th-TH" sz="2400" dirty="0"/>
              <a:t>      9.3.3	การประเมินความเสี่ยงของการใช้ผลิตภัณฑ์ที่เป็นเหตุมาจากสภาวะที่ไม่สอดคล้องต่อข้อกำหนด </a:t>
            </a:r>
          </a:p>
          <a:p>
            <a:r>
              <a:rPr lang="th-TH" sz="2400" dirty="0"/>
              <a:t>      9.3.4	เมื่อพบว่าอุปกรณ์ตรวจวัดและอุปกรณ์ทดสอบไม่ได้รับการสอบเทียบหรือเสียหายระหว่างการสอบเทียบตามแผนที่วางไว้หรือระหว่างการใช้งาน ต้องเก็บรักษาข้อมูลที่เป็นลายลักษณ์อักษรของการทดสอบยืนยันในความถูกต้องของผลการตรวจวัดก่อนหน้านี้ รวมถึงวันที่สอบเทียบล่าสุดและวันที่กำหนดสอบเทียบในครั้งต่อไป </a:t>
            </a:r>
          </a:p>
          <a:p>
            <a:r>
              <a:rPr lang="th-TH" sz="2400" dirty="0"/>
              <a:t>      9.3.5	การแจ้ง กฟภ. ให้ทราบ เมื่อพบว่าผลิตภัณฑ์หรือวัตถุดิบที่ต้องสงสัยถูกส่งมอบมายัง กฟภ.แล้วความสอดคล้องของเครื่องมือวัดตามเกณฑ์การยอมรับหลังทราบผลการสอบเทียบและ/หรือทวนสอบ  บันทึกของกิจกรรมการสอบเทียบและการบำรุงรักษาสำหรับเครื่องมือวัดทั้งหมด (รวมถึงอุปกรณ์ที่พนักงานเป็นเจ้าของ อุปกรณ์ที่ กฟภ.เป็นเจ้าของ หรืออุปกรณ์ที่ผู้ส่งมอบซึ่งทำงานในสถานที่ผลิตของผู้ผลิต หรือโรงงานเป็นเจ้าของ) </a:t>
            </a:r>
          </a:p>
          <a:p>
            <a:r>
              <a:rPr lang="th-TH" sz="2400" dirty="0"/>
              <a:t>      9.3.6	การทวนสอบซอฟท์แวร์ที่เกี่ยวกับการผลิต หรือที่ใช้ในการควบคุมผลิตภัณฑ์และกระบวนการ (รวมถึงซอฟท์แวร์ที่ติดตั้งในอุปกรณ์ที่พนักงานเป็นเจ้าของ อุปกรณ์ที่ กฟภ.เป็นเจ้าของ หรืออุปกรณ์ที่ผู้ส่งมอบ ซึ่งทำงานในสถานที่ผลิตของผู้ผลิต หรือโรงงานเป็นเจ้าของ) ได้เป็นไปตามที่กำหนดไว้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3" name="object 4">
            <a:extLst>
              <a:ext uri="{FF2B5EF4-FFF2-40B4-BE49-F238E27FC236}">
                <a16:creationId xmlns:a16="http://schemas.microsoft.com/office/drawing/2014/main" id="{8678ABF1-F008-4CC9-2257-F8892E439DA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143122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 9. การตรวจสอบและตรวจวัด</a:t>
            </a:r>
          </a:p>
        </p:txBody>
      </p:sp>
      <p:grpSp>
        <p:nvGrpSpPr>
          <p:cNvPr id="2" name="그룹 35">
            <a:extLst>
              <a:ext uri="{FF2B5EF4-FFF2-40B4-BE49-F238E27FC236}">
                <a16:creationId xmlns:a16="http://schemas.microsoft.com/office/drawing/2014/main" id="{93F0A05E-EFC1-2A27-8DDF-B3B96794146E}"/>
              </a:ext>
            </a:extLst>
          </p:cNvPr>
          <p:cNvGrpSpPr/>
          <p:nvPr/>
        </p:nvGrpSpPr>
        <p:grpSpPr>
          <a:xfrm>
            <a:off x="896815" y="1033383"/>
            <a:ext cx="887766" cy="1248156"/>
            <a:chOff x="4335987" y="774785"/>
            <a:chExt cx="887766" cy="1248156"/>
          </a:xfrm>
        </p:grpSpPr>
        <p:sp>
          <p:nvSpPr>
            <p:cNvPr id="3" name="이등변 삼각형 36">
              <a:extLst>
                <a:ext uri="{FF2B5EF4-FFF2-40B4-BE49-F238E27FC236}">
                  <a16:creationId xmlns:a16="http://schemas.microsoft.com/office/drawing/2014/main" id="{5956A740-B8EA-A73F-32E0-9E83C2786963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이등변 삼각형 37">
              <a:extLst>
                <a:ext uri="{FF2B5EF4-FFF2-40B4-BE49-F238E27FC236}">
                  <a16:creationId xmlns:a16="http://schemas.microsoft.com/office/drawing/2014/main" id="{6FDD2A5F-E69E-67B5-AF10-EE5BFC091491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" name="Frame 17">
            <a:extLst>
              <a:ext uri="{FF2B5EF4-FFF2-40B4-BE49-F238E27FC236}">
                <a16:creationId xmlns:a16="http://schemas.microsoft.com/office/drawing/2014/main" id="{019A4B17-B261-8499-56E5-616D61C6AFD1}"/>
              </a:ext>
            </a:extLst>
          </p:cNvPr>
          <p:cNvSpPr/>
          <p:nvPr/>
        </p:nvSpPr>
        <p:spPr>
          <a:xfrm>
            <a:off x="1090881" y="151036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738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27026" y="1158425"/>
            <a:ext cx="10812573" cy="5418382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576457" y="1325805"/>
            <a:ext cx="102263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   10.1	กรณีห้องปฏิบัติการภายใน  ผู้ผลิต หรือโรงงานต้องกำหนดขอบเขตของห้องปฏิบัติการ อาทิเช่นความสามารถในการให้บริการการตรวจสอบ ทดสอบ หรือสอบเทียบ โดยต้องมีปฏิบัติตามดังนี้  </a:t>
            </a:r>
          </a:p>
          <a:p>
            <a:r>
              <a:rPr lang="th-TH" sz="2400" dirty="0"/>
              <a:t>     10.1.1	มีขั้นตอนปฏิบัติงานด้านเทคนิคสำหรับกิจกรรมในห้องปฏิบัติการอย่างเพียงพอ </a:t>
            </a:r>
          </a:p>
          <a:p>
            <a:r>
              <a:rPr lang="th-TH" sz="2400" dirty="0"/>
              <a:t>     10.1.2	ศักยภาพ ความรู้และความสามารถของบุคลากรที่ทำงานในห้องปฏิบัติการ </a:t>
            </a:r>
          </a:p>
          <a:p>
            <a:r>
              <a:rPr lang="th-TH" sz="2400" dirty="0"/>
              <a:t>     10.1.3	วิธีการทดสอบผลิตภัณฑ์</a:t>
            </a:r>
          </a:p>
          <a:p>
            <a:r>
              <a:rPr lang="th-TH" sz="2400" dirty="0"/>
              <a:t>     10.1.4	ความสามารถในการให้บริการเหล่านั้นได้อย่างถูกต้อง ซึ่งสามารถสอบกลับไปยังมาตรฐานของกระบวนการ เช่น </a:t>
            </a:r>
            <a:r>
              <a:rPr lang="en-US" sz="2400" dirty="0"/>
              <a:t>ASTM EM </a:t>
            </a:r>
            <a:r>
              <a:rPr lang="th-TH" sz="2400" dirty="0"/>
              <a:t>และอื่น ๆ แต่ถ้าไม่สามารถอ้างอิงตามมาตรฐานระดับชาติหรือสากลได้ ผู้ผลิต หรือโรงงานต้องกำหนดวิธีการปฏิบัติการในการทวนสอบความสามารถของระบบการวัด </a:t>
            </a:r>
          </a:p>
          <a:p>
            <a:r>
              <a:rPr lang="th-TH" sz="2400" dirty="0"/>
              <a:t>     10.1.5	ข้อกำหนดพิเศษของ กฟภ. </a:t>
            </a:r>
          </a:p>
          <a:p>
            <a:r>
              <a:rPr lang="th-TH" sz="2400" dirty="0"/>
              <a:t>     10.1.6	การทบทวนบันทึกที่เกี่ยวข้องต่อผลด้านคุณภาพของห้องปฏิบัติการ </a:t>
            </a:r>
          </a:p>
          <a:p>
            <a:endParaRPr lang="th-TH" sz="2400" dirty="0"/>
          </a:p>
          <a:p>
            <a:r>
              <a:rPr lang="th-TH" sz="2400" dirty="0"/>
              <a:t> </a:t>
            </a:r>
            <a:r>
              <a:rPr lang="th-TH" sz="2400" b="1" dirty="0"/>
              <a:t>หมายเหตุ : การได้รับการรับรอง </a:t>
            </a:r>
            <a:r>
              <a:rPr lang="en-US" sz="2400" b="1" dirty="0"/>
              <a:t>ISO/IEC 17025 (</a:t>
            </a:r>
            <a:r>
              <a:rPr lang="th-TH" sz="2400" b="1" dirty="0"/>
              <a:t>หรือเทียบเท่า) จากการตรวจประเมินโดยบุคคลที่สาม อาจจะนำมาใช้  เพื่อแสดงว่า ห้องปฏิบัติการภายในของผู้ผลิต หรือโรงงานสอดคล้องตามข้อกำหนดข้อนี้</a:t>
            </a:r>
          </a:p>
          <a:p>
            <a:endParaRPr lang="th-TH" sz="2400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3" name="object 4">
            <a:extLst>
              <a:ext uri="{FF2B5EF4-FFF2-40B4-BE49-F238E27FC236}">
                <a16:creationId xmlns:a16="http://schemas.microsoft.com/office/drawing/2014/main" id="{8678ABF1-F008-4CC9-2257-F8892E439DA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629164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6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10.การควบคุมคุณภาพห้องปฏิบัติการภายในและภายนอกผู้ผลิต หรือโรงงาน</a:t>
            </a:r>
          </a:p>
        </p:txBody>
      </p:sp>
      <p:grpSp>
        <p:nvGrpSpPr>
          <p:cNvPr id="2" name="그룹 35">
            <a:extLst>
              <a:ext uri="{FF2B5EF4-FFF2-40B4-BE49-F238E27FC236}">
                <a16:creationId xmlns:a16="http://schemas.microsoft.com/office/drawing/2014/main" id="{DF909574-EDF3-2BB6-797A-7A8F20E18240}"/>
              </a:ext>
            </a:extLst>
          </p:cNvPr>
          <p:cNvGrpSpPr/>
          <p:nvPr/>
        </p:nvGrpSpPr>
        <p:grpSpPr>
          <a:xfrm>
            <a:off x="896815" y="1033383"/>
            <a:ext cx="887766" cy="1248156"/>
            <a:chOff x="4335987" y="774785"/>
            <a:chExt cx="887766" cy="1248156"/>
          </a:xfrm>
        </p:grpSpPr>
        <p:sp>
          <p:nvSpPr>
            <p:cNvPr id="3" name="이등변 삼각형 36">
              <a:extLst>
                <a:ext uri="{FF2B5EF4-FFF2-40B4-BE49-F238E27FC236}">
                  <a16:creationId xmlns:a16="http://schemas.microsoft.com/office/drawing/2014/main" id="{8C5ECDFA-DDAF-CDD0-60E5-E427FEBB8E89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이등변 삼각형 37">
              <a:extLst>
                <a:ext uri="{FF2B5EF4-FFF2-40B4-BE49-F238E27FC236}">
                  <a16:creationId xmlns:a16="http://schemas.microsoft.com/office/drawing/2014/main" id="{C5040284-FDBE-6358-CEA3-CDAD1F9DA23B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" name="Frame 17">
            <a:extLst>
              <a:ext uri="{FF2B5EF4-FFF2-40B4-BE49-F238E27FC236}">
                <a16:creationId xmlns:a16="http://schemas.microsoft.com/office/drawing/2014/main" id="{658C5246-1DF8-2286-6F8D-AC77B8299033}"/>
              </a:ext>
            </a:extLst>
          </p:cNvPr>
          <p:cNvSpPr/>
          <p:nvPr/>
        </p:nvSpPr>
        <p:spPr>
          <a:xfrm>
            <a:off x="1090881" y="151036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845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27026" y="1158425"/>
            <a:ext cx="10812573" cy="5418382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576457" y="1325805"/>
            <a:ext cx="102263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   10.2 กรณีห้องปฏิบัติการภายนอก ที่ผู้ผลิต หรือโรงงานใช้บริการ การตรวจสอบ ทดสอบหรือสอบเทียบ จะต้องมีขอบเขตของห้องปฏิบัติการที่ประกอบไปด้วยความสามารถในการตรวจสอบ ทดสอบ หรือสอบเทียบตามที่ต้องการหรือตามที่ กฟภ. กำหนดและจะต้องเป็นไปตามข้อกำหนดข้อใดข้อหนึ่งต่อไปนี้ </a:t>
            </a:r>
          </a:p>
          <a:p>
            <a:r>
              <a:rPr lang="th-TH" sz="2400" dirty="0"/>
              <a:t>      10.2.1	ห้องปฏิบัติการต้องได้รับการรับรองตามมาตรฐาน </a:t>
            </a:r>
            <a:r>
              <a:rPr lang="en-US" sz="2400" dirty="0"/>
              <a:t>ISO/IEC 17025 </a:t>
            </a:r>
            <a:r>
              <a:rPr lang="th-TH" sz="2400" dirty="0"/>
              <a:t>หรือมาตรฐานระดับประเทศที่เทียบเท่า โดยงานบริการการตรวจสอบ ทดสอบ หรือการสอบเทียบที่ให้การรับรองต้องรวมอยู่ในขอบเขตงานของหนังสือรับรองการสอบเทียบของห้องปฏิบัติการภายนอกนั้นๆ หรือในใบรายงานผลการตรวจสอบ ทดสอบ หรือสอบเทียบของห้องปฏิบัติการภายนอกนั้นต้องมีเครื่องหมายของสถาบันที่ให้การรับรองห้องปฏิบัติการนั้นในระดับชาติรวมอยู่ด้วย หรือ </a:t>
            </a:r>
          </a:p>
          <a:p>
            <a:r>
              <a:rPr lang="th-TH" sz="2400" dirty="0"/>
              <a:t>      10.2.2	ต้องมีหลักฐานที่แสดงว่า ห้องปฏิบัติการภายนอกนั้น ได้รับการยอมรับจาก กฟภ.</a:t>
            </a:r>
          </a:p>
          <a:p>
            <a:endParaRPr lang="th-TH" sz="2400" dirty="0"/>
          </a:p>
          <a:p>
            <a:r>
              <a:rPr lang="th-TH" sz="2400" dirty="0"/>
              <a:t>          หมายเหตุ : หลักฐานดังกล่าวอาจจะแสดงอยู่ในรูปของการตรวจประเมินจาก กฟภ. หรือจากการตรวจประเมินโดยบุคคลที่สามที่ กฟภ. ยอมรับ โดยประเมินว่า ห้องปฏิบัติการนั้น ได้ปฏิบัติตรงตามจุดมุ่งหมายของ </a:t>
            </a:r>
            <a:r>
              <a:rPr lang="en-US" sz="2400" dirty="0"/>
              <a:t>ISO/IEC 17025 </a:t>
            </a:r>
            <a:r>
              <a:rPr lang="th-TH" sz="2400" dirty="0"/>
              <a:t>หรือ มาตรฐานระดับประเทศที่เทียบเท่า การตรวจประเมินโดยบุคคลที่สามนั้นอาจดำเนินการโดยผู้ผลิต หรือโรงงานซึ่งประเมิน  ห้องปฏิบัติการโดยใช้วิธีการตรวจประเมินที่ กฟภ.อนุมัติ </a:t>
            </a:r>
          </a:p>
          <a:p>
            <a:endParaRPr lang="th-TH" sz="2400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3" name="object 4">
            <a:extLst>
              <a:ext uri="{FF2B5EF4-FFF2-40B4-BE49-F238E27FC236}">
                <a16:creationId xmlns:a16="http://schemas.microsoft.com/office/drawing/2014/main" id="{8678ABF1-F008-4CC9-2257-F8892E439DA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629164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6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10.การควบคุมคุณภาพห้องปฏิบัติการภายในและภายนอกผู้ผลิต หรือโรงงาน</a:t>
            </a:r>
          </a:p>
        </p:txBody>
      </p:sp>
      <p:grpSp>
        <p:nvGrpSpPr>
          <p:cNvPr id="2" name="그룹 35">
            <a:extLst>
              <a:ext uri="{FF2B5EF4-FFF2-40B4-BE49-F238E27FC236}">
                <a16:creationId xmlns:a16="http://schemas.microsoft.com/office/drawing/2014/main" id="{196FE373-1989-72E4-8BF9-C5D64BDF05D8}"/>
              </a:ext>
            </a:extLst>
          </p:cNvPr>
          <p:cNvGrpSpPr/>
          <p:nvPr/>
        </p:nvGrpSpPr>
        <p:grpSpPr>
          <a:xfrm>
            <a:off x="896815" y="1033383"/>
            <a:ext cx="887766" cy="1248156"/>
            <a:chOff x="4335987" y="774785"/>
            <a:chExt cx="887766" cy="1248156"/>
          </a:xfrm>
        </p:grpSpPr>
        <p:sp>
          <p:nvSpPr>
            <p:cNvPr id="3" name="이등변 삼각형 36">
              <a:extLst>
                <a:ext uri="{FF2B5EF4-FFF2-40B4-BE49-F238E27FC236}">
                  <a16:creationId xmlns:a16="http://schemas.microsoft.com/office/drawing/2014/main" id="{6810347B-A4CB-18D1-7541-88DEA786DEF0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이등변 삼각형 37">
              <a:extLst>
                <a:ext uri="{FF2B5EF4-FFF2-40B4-BE49-F238E27FC236}">
                  <a16:creationId xmlns:a16="http://schemas.microsoft.com/office/drawing/2014/main" id="{91CFF948-0E3C-6299-D8F7-25129D9CC9A9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" name="Frame 17">
            <a:extLst>
              <a:ext uri="{FF2B5EF4-FFF2-40B4-BE49-F238E27FC236}">
                <a16:creationId xmlns:a16="http://schemas.microsoft.com/office/drawing/2014/main" id="{F1A3B510-53F6-3039-1BA0-6F8BD90FE890}"/>
              </a:ext>
            </a:extLst>
          </p:cNvPr>
          <p:cNvSpPr/>
          <p:nvPr/>
        </p:nvSpPr>
        <p:spPr>
          <a:xfrm>
            <a:off x="1090881" y="151036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020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27026" y="1676059"/>
            <a:ext cx="10812573" cy="3583700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409315" y="2011902"/>
            <a:ext cx="10226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    11.1	ผู้ผลิต หรือโรงงานต้องมั่นใจว่าผลิตภัณฑ์ที่ไม่เป็นไปตามข้อกำหนด ได้มีการบ่งชี้และควบคุมเพื่อป้องกันการใช้ที่ไม่ได้ตั้งใจหรือการจัดส่งให้กับ กฟภ. และผู้ผลิต หรือโรงงานต้องมีการดำเนินการที่เหมาะสมในการจัดการสิ่งที่ไม่เป็นไปตามข้อกำหนดและผลกระทบที่อาจเกิดขึ้น รวมทั้งข้อร้องเรียนจาก กฟภ. ที่ตรวจพบภายหลังการส่งมอบผลิตภัณฑ์ ผู้ผลิต หรือโรงงานต้องจัดการกับสิ่งที่ไม่เป็นไปตามข้อกำหนด ด้วยวิธีการหนึ่งหรือมากกว่า ดังต่อไปนี้ </a:t>
            </a:r>
          </a:p>
          <a:p>
            <a:r>
              <a:rPr lang="th-TH" sz="2400" dirty="0"/>
              <a:t>     11.1.1	การแก้ไข </a:t>
            </a:r>
          </a:p>
          <a:p>
            <a:r>
              <a:rPr lang="th-TH" sz="2400" dirty="0"/>
              <a:t>     11.1.2	การคัดแยก การจำกัด การนำกลับ หรือการระงับ การจัดหาผลิตภัณฑ์จากที่อื่นมาทดแทน </a:t>
            </a:r>
          </a:p>
          <a:p>
            <a:r>
              <a:rPr lang="th-TH" sz="2400" dirty="0"/>
              <a:t>     11.1.3	การแจ้งต่อ กฟภ. </a:t>
            </a:r>
          </a:p>
          <a:p>
            <a:r>
              <a:rPr lang="th-TH" sz="2400" dirty="0"/>
              <a:t>     11.1.4	การได้รับการอนุมัติเป็นกรณีพิเศษ บนการยอมรับภายใต้สัญญา</a:t>
            </a:r>
          </a:p>
          <a:p>
            <a:endParaRPr lang="th-TH" sz="2400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3" name="object 4">
            <a:extLst>
              <a:ext uri="{FF2B5EF4-FFF2-40B4-BE49-F238E27FC236}">
                <a16:creationId xmlns:a16="http://schemas.microsoft.com/office/drawing/2014/main" id="{8678ABF1-F008-4CC9-2257-F8892E439DA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629164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5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11.การควบคุมผลิตภัณฑ์ที่ไม่เป็นไปตามข้อกำหนด และการจัดการข้อร้องเรียน</a:t>
            </a:r>
          </a:p>
        </p:txBody>
      </p:sp>
      <p:grpSp>
        <p:nvGrpSpPr>
          <p:cNvPr id="2" name="그룹 35">
            <a:extLst>
              <a:ext uri="{FF2B5EF4-FFF2-40B4-BE49-F238E27FC236}">
                <a16:creationId xmlns:a16="http://schemas.microsoft.com/office/drawing/2014/main" id="{9170CA49-32CB-5532-CFE5-F4EDD5C51E17}"/>
              </a:ext>
            </a:extLst>
          </p:cNvPr>
          <p:cNvGrpSpPr/>
          <p:nvPr/>
        </p:nvGrpSpPr>
        <p:grpSpPr>
          <a:xfrm>
            <a:off x="896815" y="1418844"/>
            <a:ext cx="887766" cy="1248156"/>
            <a:chOff x="4335987" y="774785"/>
            <a:chExt cx="887766" cy="1248156"/>
          </a:xfrm>
        </p:grpSpPr>
        <p:sp>
          <p:nvSpPr>
            <p:cNvPr id="3" name="이등변 삼각형 36">
              <a:extLst>
                <a:ext uri="{FF2B5EF4-FFF2-40B4-BE49-F238E27FC236}">
                  <a16:creationId xmlns:a16="http://schemas.microsoft.com/office/drawing/2014/main" id="{750EA943-0512-F30B-E1A3-F4C1DDEA9AFF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이등변 삼각형 37">
              <a:extLst>
                <a:ext uri="{FF2B5EF4-FFF2-40B4-BE49-F238E27FC236}">
                  <a16:creationId xmlns:a16="http://schemas.microsoft.com/office/drawing/2014/main" id="{A9EB2E98-C564-138A-5683-593EC9E5AF3B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" name="Frame 17">
            <a:extLst>
              <a:ext uri="{FF2B5EF4-FFF2-40B4-BE49-F238E27FC236}">
                <a16:creationId xmlns:a16="http://schemas.microsoft.com/office/drawing/2014/main" id="{C2768F25-4F25-22FE-D7C4-71BEDA52BF86}"/>
              </a:ext>
            </a:extLst>
          </p:cNvPr>
          <p:cNvSpPr/>
          <p:nvPr/>
        </p:nvSpPr>
        <p:spPr>
          <a:xfrm>
            <a:off x="1090881" y="1895827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009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116184" y="1540289"/>
            <a:ext cx="10812573" cy="3583700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409315" y="2011902"/>
            <a:ext cx="10226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11.2   เมื่อผลของความไม่สอดคล้องได้รับการแก้ไข ผลิตภัณฑ์จะต้องได้รับการรับรองคุณภาพอีกครั้ง ผู้ผลิต  หรือโรงงานต้องจัดทำข้อมูลเอกสารและบันทึกต่างๆ ที่ระบุข้อมูล ดังต่อไปนี้ </a:t>
            </a:r>
          </a:p>
          <a:p>
            <a:r>
              <a:rPr lang="th-TH" sz="2400" dirty="0"/>
              <a:t>     11.2.1	อธิบายสิ่งที่ไม่เป็นไปตามข้อกำหนดและข้อร้องเรียนนั้น </a:t>
            </a:r>
          </a:p>
          <a:p>
            <a:r>
              <a:rPr lang="th-TH" sz="2400" dirty="0"/>
              <a:t>     11.2.2	อธิบายวิธีการดำเนินการแก้ไขและป้องกัน </a:t>
            </a:r>
          </a:p>
          <a:p>
            <a:r>
              <a:rPr lang="th-TH" sz="2400" dirty="0"/>
              <a:t>     11.2.3	อธิบายข้อยินยอมที่ได้รับจาก กฟภ. </a:t>
            </a:r>
          </a:p>
          <a:p>
            <a:r>
              <a:rPr lang="th-TH" sz="2400" dirty="0"/>
              <a:t>     11.2.4	ระบุผู้มีอำนาจในการตัดสินใจในการดำเนินการแก้ไขสิ่งที่ไม่เป็นไปตามข้อกำหนดและการแก้ไขในข้อร้องเรียน</a:t>
            </a:r>
          </a:p>
          <a:p>
            <a:endParaRPr lang="th-TH" sz="2400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3" name="object 4">
            <a:extLst>
              <a:ext uri="{FF2B5EF4-FFF2-40B4-BE49-F238E27FC236}">
                <a16:creationId xmlns:a16="http://schemas.microsoft.com/office/drawing/2014/main" id="{8678ABF1-F008-4CC9-2257-F8892E439DA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629164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5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11.การควบคุมผลิตภัณฑ์ที่ไม่เป็นไปตามข้อกำหนด และการจัดการข้อร้องเรียน</a:t>
            </a:r>
          </a:p>
        </p:txBody>
      </p:sp>
      <p:grpSp>
        <p:nvGrpSpPr>
          <p:cNvPr id="2" name="그룹 35">
            <a:extLst>
              <a:ext uri="{FF2B5EF4-FFF2-40B4-BE49-F238E27FC236}">
                <a16:creationId xmlns:a16="http://schemas.microsoft.com/office/drawing/2014/main" id="{A1F3E0FC-DBDB-23B3-70F6-DBE8D95933D5}"/>
              </a:ext>
            </a:extLst>
          </p:cNvPr>
          <p:cNvGrpSpPr/>
          <p:nvPr/>
        </p:nvGrpSpPr>
        <p:grpSpPr>
          <a:xfrm>
            <a:off x="762000" y="1266444"/>
            <a:ext cx="887766" cy="1248156"/>
            <a:chOff x="4335987" y="774785"/>
            <a:chExt cx="887766" cy="1248156"/>
          </a:xfrm>
        </p:grpSpPr>
        <p:sp>
          <p:nvSpPr>
            <p:cNvPr id="3" name="이등변 삼각형 36">
              <a:extLst>
                <a:ext uri="{FF2B5EF4-FFF2-40B4-BE49-F238E27FC236}">
                  <a16:creationId xmlns:a16="http://schemas.microsoft.com/office/drawing/2014/main" id="{4C30C6B6-B072-303F-8193-764862374088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이등변 삼각형 37">
              <a:extLst>
                <a:ext uri="{FF2B5EF4-FFF2-40B4-BE49-F238E27FC236}">
                  <a16:creationId xmlns:a16="http://schemas.microsoft.com/office/drawing/2014/main" id="{D7CA4B34-C67A-230F-21AE-B4C8F50233AE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" name="Frame 17">
            <a:extLst>
              <a:ext uri="{FF2B5EF4-FFF2-40B4-BE49-F238E27FC236}">
                <a16:creationId xmlns:a16="http://schemas.microsoft.com/office/drawing/2014/main" id="{4DCB233D-0B0A-BCA1-7C28-333E9CF8FC06}"/>
              </a:ext>
            </a:extLst>
          </p:cNvPr>
          <p:cNvSpPr/>
          <p:nvPr/>
        </p:nvSpPr>
        <p:spPr>
          <a:xfrm>
            <a:off x="956066" y="1743427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0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3">
            <a:extLst>
              <a:ext uri="{FF2B5EF4-FFF2-40B4-BE49-F238E27FC236}">
                <a16:creationId xmlns:a16="http://schemas.microsoft.com/office/drawing/2014/main" id="{81A6C45A-3C83-75EC-640A-D94343A0504E}"/>
              </a:ext>
            </a:extLst>
          </p:cNvPr>
          <p:cNvSpPr/>
          <p:nvPr/>
        </p:nvSpPr>
        <p:spPr>
          <a:xfrm>
            <a:off x="70416" y="-40136"/>
            <a:ext cx="10217150" cy="1364504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4">
            <a:extLst>
              <a:ext uri="{FF2B5EF4-FFF2-40B4-BE49-F238E27FC236}">
                <a16:creationId xmlns:a16="http://schemas.microsoft.com/office/drawing/2014/main" id="{6D6F7BC8-C858-1A5B-33FA-61BD94F3392F}"/>
              </a:ext>
            </a:extLst>
          </p:cNvPr>
          <p:cNvSpPr txBox="1">
            <a:spLocks/>
          </p:cNvSpPr>
          <p:nvPr/>
        </p:nvSpPr>
        <p:spPr>
          <a:xfrm>
            <a:off x="1481131" y="-76200"/>
            <a:ext cx="734158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หลักเกณฑ์การตรวจคุณภาพโรงงาน </a:t>
            </a:r>
            <a:br>
              <a:rPr lang="th-TH" sz="48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en-US" sz="4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(Factory Inspection Requirement)</a:t>
            </a:r>
            <a:endParaRPr lang="en-US" sz="4800" kern="0" spc="-79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D77ED82-688B-6623-5395-BF66675031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79" t="48462" r="35388" b="19435"/>
          <a:stretch/>
        </p:blipFill>
        <p:spPr>
          <a:xfrm>
            <a:off x="4114800" y="2473652"/>
            <a:ext cx="2112057" cy="290408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AEC69E2-99E3-1095-954C-FA24EADFA8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-76200"/>
            <a:ext cx="1650502" cy="1641237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46EDB899-4A31-7456-6940-9FB020F74442}"/>
              </a:ext>
            </a:extLst>
          </p:cNvPr>
          <p:cNvGrpSpPr/>
          <p:nvPr/>
        </p:nvGrpSpPr>
        <p:grpSpPr>
          <a:xfrm>
            <a:off x="9753600" y="6324599"/>
            <a:ext cx="2250440" cy="409987"/>
            <a:chOff x="9753600" y="6324599"/>
            <a:chExt cx="2250440" cy="409987"/>
          </a:xfrm>
        </p:grpSpPr>
        <p:pic>
          <p:nvPicPr>
            <p:cNvPr id="42" name="object 4">
              <a:extLst>
                <a:ext uri="{FF2B5EF4-FFF2-40B4-BE49-F238E27FC236}">
                  <a16:creationId xmlns:a16="http://schemas.microsoft.com/office/drawing/2014/main" id="{CF754CAE-1935-8175-63AE-1132F7B41D3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43" name="object 5">
              <a:extLst>
                <a:ext uri="{FF2B5EF4-FFF2-40B4-BE49-F238E27FC236}">
                  <a16:creationId xmlns:a16="http://schemas.microsoft.com/office/drawing/2014/main" id="{59159C68-1ED0-F5FC-EA52-EA03B9C65A4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pic>
        <p:nvPicPr>
          <p:cNvPr id="51" name="Graphic 50" descr="Classroom with solid fill">
            <a:extLst>
              <a:ext uri="{FF2B5EF4-FFF2-40B4-BE49-F238E27FC236}">
                <a16:creationId xmlns:a16="http://schemas.microsoft.com/office/drawing/2014/main" id="{5B56B1EC-920F-9C31-D432-AB4290A299D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0140" b="9579"/>
          <a:stretch/>
        </p:blipFill>
        <p:spPr>
          <a:xfrm>
            <a:off x="8778948" y="3925692"/>
            <a:ext cx="2825564" cy="2268412"/>
          </a:xfrm>
          <a:prstGeom prst="rect">
            <a:avLst/>
          </a:prstGeom>
        </p:spPr>
      </p:pic>
      <p:pic>
        <p:nvPicPr>
          <p:cNvPr id="66" name="Graphic 65" descr="Laptop outline">
            <a:extLst>
              <a:ext uri="{FF2B5EF4-FFF2-40B4-BE49-F238E27FC236}">
                <a16:creationId xmlns:a16="http://schemas.microsoft.com/office/drawing/2014/main" id="{45A96C8C-A52B-636E-90DF-02C613523C1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0135" b="19283"/>
          <a:stretch/>
        </p:blipFill>
        <p:spPr>
          <a:xfrm>
            <a:off x="1481131" y="1847893"/>
            <a:ext cx="7341585" cy="444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4">
            <a:extLst>
              <a:ext uri="{FF2B5EF4-FFF2-40B4-BE49-F238E27FC236}">
                <a16:creationId xmlns:a16="http://schemas.microsoft.com/office/drawing/2014/main" id="{3509C74C-0AED-2854-7B48-47431D126FA8}"/>
              </a:ext>
            </a:extLst>
          </p:cNvPr>
          <p:cNvSpPr/>
          <p:nvPr/>
        </p:nvSpPr>
        <p:spPr>
          <a:xfrm>
            <a:off x="3463014" y="4231926"/>
            <a:ext cx="8409718" cy="1880621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7" y="1825996"/>
            <a:ext cx="9797384" cy="1636033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710821" y="1883169"/>
            <a:ext cx="9070743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dirty="0">
                <a:cs typeface="Arial" pitchFamily="34" charset="0"/>
              </a:rPr>
              <a:t>12.1	ข้อมูลเอกสารในระบบการจัดการคุณภาพ ให้รวมถึงบันทึกข้อมูลที่จำเป็นตามข้อกำหนดฉบับนี้ และข้อมูลเอกสารที่กำหนดโดยผู้ผลิต หรือโรงงาน และเป็นสิ่งที่จำเป็นสำหรับ ประสิทธิภาพของระบบการจัดการคุณภาพ เมื่อมีการสร้างและการปรับปรุงการบันทึกข้อมูลเอกสาร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3" name="object 4">
            <a:extLst>
              <a:ext uri="{FF2B5EF4-FFF2-40B4-BE49-F238E27FC236}">
                <a16:creationId xmlns:a16="http://schemas.microsoft.com/office/drawing/2014/main" id="{8678ABF1-F008-4CC9-2257-F8892E439DA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143122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12. การควบคุมและจัดการกับข้อมูลเอกสาร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510D39-5E10-04D1-EF3D-2E7DC88F2DCA}"/>
              </a:ext>
            </a:extLst>
          </p:cNvPr>
          <p:cNvSpPr txBox="1"/>
          <p:nvPr/>
        </p:nvSpPr>
        <p:spPr>
          <a:xfrm>
            <a:off x="3860009" y="4192022"/>
            <a:ext cx="80010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dirty="0">
                <a:cs typeface="Arial" pitchFamily="34" charset="0"/>
              </a:rPr>
              <a:t>12.2	ผู้ผลิต หรือโรงงานต้องทำให้มั่นใจถึง การชี้บ่งและคำอธิบาย (เช่น ชื่อ วันที่ ผู้เขียน หรือหมายเลขอ้างอิง) รูปแบบ (เช่น ภาษา ซอฟต์แวร์รุ่น ภาพกราฟิก) และสื่อ (เช่น กระดาษ อิเล็กทรอนิกส์) และการตรวจสอบและอนุมัติให้เหมาะสมและเพียงพอ </a:t>
            </a:r>
          </a:p>
        </p:txBody>
      </p:sp>
      <p:grpSp>
        <p:nvGrpSpPr>
          <p:cNvPr id="2" name="그룹 35">
            <a:extLst>
              <a:ext uri="{FF2B5EF4-FFF2-40B4-BE49-F238E27FC236}">
                <a16:creationId xmlns:a16="http://schemas.microsoft.com/office/drawing/2014/main" id="{E05431AE-EC03-767F-49A6-5B9DE9046835}"/>
              </a:ext>
            </a:extLst>
          </p:cNvPr>
          <p:cNvGrpSpPr/>
          <p:nvPr/>
        </p:nvGrpSpPr>
        <p:grpSpPr>
          <a:xfrm>
            <a:off x="791236" y="1544843"/>
            <a:ext cx="887766" cy="1248156"/>
            <a:chOff x="4335987" y="774785"/>
            <a:chExt cx="887766" cy="1248156"/>
          </a:xfrm>
        </p:grpSpPr>
        <p:sp>
          <p:nvSpPr>
            <p:cNvPr id="3" name="이등변 삼각형 36">
              <a:extLst>
                <a:ext uri="{FF2B5EF4-FFF2-40B4-BE49-F238E27FC236}">
                  <a16:creationId xmlns:a16="http://schemas.microsoft.com/office/drawing/2014/main" id="{701ABCA6-5F3A-8D20-9092-50186D4616D2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이등변 삼각형 37">
              <a:extLst>
                <a:ext uri="{FF2B5EF4-FFF2-40B4-BE49-F238E27FC236}">
                  <a16:creationId xmlns:a16="http://schemas.microsoft.com/office/drawing/2014/main" id="{C74F49E4-202D-1B4A-2D7A-4458B87477A8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" name="Frame 17">
            <a:extLst>
              <a:ext uri="{FF2B5EF4-FFF2-40B4-BE49-F238E27FC236}">
                <a16:creationId xmlns:a16="http://schemas.microsoft.com/office/drawing/2014/main" id="{69742AE1-79D1-A388-3101-D9FED4A1842F}"/>
              </a:ext>
            </a:extLst>
          </p:cNvPr>
          <p:cNvSpPr/>
          <p:nvPr/>
        </p:nvSpPr>
        <p:spPr>
          <a:xfrm>
            <a:off x="985302" y="202182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7" name="그룹 35">
            <a:extLst>
              <a:ext uri="{FF2B5EF4-FFF2-40B4-BE49-F238E27FC236}">
                <a16:creationId xmlns:a16="http://schemas.microsoft.com/office/drawing/2014/main" id="{7B28F10C-1EA0-A571-5B99-C73D96E40786}"/>
              </a:ext>
            </a:extLst>
          </p:cNvPr>
          <p:cNvGrpSpPr/>
          <p:nvPr/>
        </p:nvGrpSpPr>
        <p:grpSpPr>
          <a:xfrm>
            <a:off x="2972243" y="3972660"/>
            <a:ext cx="887766" cy="1248156"/>
            <a:chOff x="4335987" y="774785"/>
            <a:chExt cx="887766" cy="1248156"/>
          </a:xfrm>
        </p:grpSpPr>
        <p:sp>
          <p:nvSpPr>
            <p:cNvPr id="8" name="이등변 삼각형 36">
              <a:extLst>
                <a:ext uri="{FF2B5EF4-FFF2-40B4-BE49-F238E27FC236}">
                  <a16:creationId xmlns:a16="http://schemas.microsoft.com/office/drawing/2014/main" id="{A9DAE995-7025-C661-92B6-B7F9DEAC93E4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이등변 삼각형 37">
              <a:extLst>
                <a:ext uri="{FF2B5EF4-FFF2-40B4-BE49-F238E27FC236}">
                  <a16:creationId xmlns:a16="http://schemas.microsoft.com/office/drawing/2014/main" id="{7F14F7C5-1D0C-1C2F-7ECE-C0C93CBDC006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" name="Frame 17">
            <a:extLst>
              <a:ext uri="{FF2B5EF4-FFF2-40B4-BE49-F238E27FC236}">
                <a16:creationId xmlns:a16="http://schemas.microsoft.com/office/drawing/2014/main" id="{5F28E772-0A92-8CA3-CE85-A9BFBAED101A}"/>
              </a:ext>
            </a:extLst>
          </p:cNvPr>
          <p:cNvSpPr/>
          <p:nvPr/>
        </p:nvSpPr>
        <p:spPr>
          <a:xfrm>
            <a:off x="3166309" y="4449643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3" name="그룹 112">
            <a:extLst>
              <a:ext uri="{FF2B5EF4-FFF2-40B4-BE49-F238E27FC236}">
                <a16:creationId xmlns:a16="http://schemas.microsoft.com/office/drawing/2014/main" id="{75486416-72BB-BB99-221C-C0ACE9AD5CB0}"/>
              </a:ext>
            </a:extLst>
          </p:cNvPr>
          <p:cNvGrpSpPr/>
          <p:nvPr/>
        </p:nvGrpSpPr>
        <p:grpSpPr>
          <a:xfrm>
            <a:off x="612475" y="3932284"/>
            <a:ext cx="2999582" cy="2736955"/>
            <a:chOff x="527680" y="2034522"/>
            <a:chExt cx="3566131" cy="3253901"/>
          </a:xfrm>
        </p:grpSpPr>
        <p:sp>
          <p:nvSpPr>
            <p:cNvPr id="17" name="자유형: 도형 93">
              <a:extLst>
                <a:ext uri="{FF2B5EF4-FFF2-40B4-BE49-F238E27FC236}">
                  <a16:creationId xmlns:a16="http://schemas.microsoft.com/office/drawing/2014/main" id="{0B34F264-41CB-9EAD-8084-4EDD263D8626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자유형: 도형 92">
              <a:extLst>
                <a:ext uri="{FF2B5EF4-FFF2-40B4-BE49-F238E27FC236}">
                  <a16:creationId xmlns:a16="http://schemas.microsoft.com/office/drawing/2014/main" id="{0886D7B1-E7D8-1013-CD7B-083E8770941C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자유형: 도형 109">
              <a:extLst>
                <a:ext uri="{FF2B5EF4-FFF2-40B4-BE49-F238E27FC236}">
                  <a16:creationId xmlns:a16="http://schemas.microsoft.com/office/drawing/2014/main" id="{A70BE80C-38C1-61F8-0C22-443525A23382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9572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4">
            <a:extLst>
              <a:ext uri="{FF2B5EF4-FFF2-40B4-BE49-F238E27FC236}">
                <a16:creationId xmlns:a16="http://schemas.microsoft.com/office/drawing/2014/main" id="{3509C74C-0AED-2854-7B48-47431D126FA8}"/>
              </a:ext>
            </a:extLst>
          </p:cNvPr>
          <p:cNvSpPr/>
          <p:nvPr/>
        </p:nvSpPr>
        <p:spPr>
          <a:xfrm>
            <a:off x="3463014" y="3720062"/>
            <a:ext cx="8409718" cy="2856744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7" y="1825996"/>
            <a:ext cx="9797384" cy="1636033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710821" y="1883169"/>
            <a:ext cx="9070743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dirty="0">
                <a:cs typeface="Arial" pitchFamily="34" charset="0"/>
              </a:rPr>
              <a:t>12.3	ข้อมูลเอกสารที่จำเป็นในระบบการจัดการคุณภาพและตามที่กำหนดในข้อกำหนดฉบับนี้ จะต้องมีการควบคุมเพื่อให้แน่ใจว่ามีอยู่พร้อมและเหมาะสำหรับการใช้งาน สถานที่และเวลาตามที่สิ่งจำเป็น และ มีการป้องกันอย่างเพียงพอ (เช่น จากการสูญเสีย ความลับ การใช้งานที่ไม่ถูกต้อง หรือการสูญเสียความสมบูรณ์)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3" name="object 4">
            <a:extLst>
              <a:ext uri="{FF2B5EF4-FFF2-40B4-BE49-F238E27FC236}">
                <a16:creationId xmlns:a16="http://schemas.microsoft.com/office/drawing/2014/main" id="{8678ABF1-F008-4CC9-2257-F8892E439DA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143122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12. การควบคุมและจัดการกับข้อมูลเอกสาร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510D39-5E10-04D1-EF3D-2E7DC88F2DCA}"/>
              </a:ext>
            </a:extLst>
          </p:cNvPr>
          <p:cNvSpPr txBox="1"/>
          <p:nvPr/>
        </p:nvSpPr>
        <p:spPr>
          <a:xfrm>
            <a:off x="3877590" y="3853388"/>
            <a:ext cx="80010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dirty="0">
                <a:cs typeface="Arial" pitchFamily="34" charset="0"/>
              </a:rPr>
              <a:t>12.4	สำหรับการควบคุมข้อมูลเอกสาร ผู้ผลิต หรือโรงงานต้องกำหนดกิจกรรมดังต่อไปนี้ตามความเหมาะสม </a:t>
            </a:r>
          </a:p>
          <a:p>
            <a:pPr algn="thaiDist"/>
            <a:r>
              <a:rPr lang="th-TH" altLang="ko-KR" dirty="0">
                <a:cs typeface="Arial" pitchFamily="34" charset="0"/>
              </a:rPr>
              <a:t>12.4.1 การกระจาย การเข้าถึง การเรียกกลับมาใช้ใหม่ และการใช้งาน </a:t>
            </a:r>
          </a:p>
          <a:p>
            <a:pPr algn="thaiDist"/>
            <a:r>
              <a:rPr lang="th-TH" altLang="ko-KR" dirty="0">
                <a:cs typeface="Arial" pitchFamily="34" charset="0"/>
              </a:rPr>
              <a:t>12.4.2 การจัดเก็บและการเก็บรักษา รวมทั้งการรักษาของความชัดเจน </a:t>
            </a:r>
          </a:p>
          <a:p>
            <a:pPr algn="thaiDist"/>
            <a:r>
              <a:rPr lang="th-TH" altLang="ko-KR" dirty="0">
                <a:cs typeface="Arial" pitchFamily="34" charset="0"/>
              </a:rPr>
              <a:t>12.4.3 การควบคุมของการเปลี่ยนแปลง (เช่นการควบคุมด้วยรหัสหรือเลขที่ของครั้งที่ปรับแก้)</a:t>
            </a:r>
          </a:p>
          <a:p>
            <a:pPr algn="thaiDist"/>
            <a:r>
              <a:rPr lang="th-TH" altLang="ko-KR" dirty="0">
                <a:cs typeface="Arial" pitchFamily="34" charset="0"/>
              </a:rPr>
              <a:t>12.4.4	ระยะเวลาการเก็บรักษาและทำลาย</a:t>
            </a:r>
          </a:p>
          <a:p>
            <a:pPr algn="thaiDist"/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</p:txBody>
      </p:sp>
      <p:grpSp>
        <p:nvGrpSpPr>
          <p:cNvPr id="2" name="그룹 112">
            <a:extLst>
              <a:ext uri="{FF2B5EF4-FFF2-40B4-BE49-F238E27FC236}">
                <a16:creationId xmlns:a16="http://schemas.microsoft.com/office/drawing/2014/main" id="{5DAE01BE-D5C0-4334-54D0-985D30BDD5EA}"/>
              </a:ext>
            </a:extLst>
          </p:cNvPr>
          <p:cNvGrpSpPr/>
          <p:nvPr/>
        </p:nvGrpSpPr>
        <p:grpSpPr>
          <a:xfrm>
            <a:off x="612475" y="3932284"/>
            <a:ext cx="2999582" cy="2736955"/>
            <a:chOff x="527680" y="2034522"/>
            <a:chExt cx="3566131" cy="3253901"/>
          </a:xfrm>
        </p:grpSpPr>
        <p:sp>
          <p:nvSpPr>
            <p:cNvPr id="5" name="자유형: 도형 93">
              <a:extLst>
                <a:ext uri="{FF2B5EF4-FFF2-40B4-BE49-F238E27FC236}">
                  <a16:creationId xmlns:a16="http://schemas.microsoft.com/office/drawing/2014/main" id="{2B4B580E-B99D-4D9C-4926-6886FA6182D0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자유형: 도형 92">
              <a:extLst>
                <a:ext uri="{FF2B5EF4-FFF2-40B4-BE49-F238E27FC236}">
                  <a16:creationId xmlns:a16="http://schemas.microsoft.com/office/drawing/2014/main" id="{3FB6152B-780B-E5E2-12A5-DF5054437A69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자유형: 도형 109">
              <a:extLst>
                <a:ext uri="{FF2B5EF4-FFF2-40B4-BE49-F238E27FC236}">
                  <a16:creationId xmlns:a16="http://schemas.microsoft.com/office/drawing/2014/main" id="{F0E7D831-66B9-1B41-B6B0-3F9F5023E44B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0" name="그룹 35">
            <a:extLst>
              <a:ext uri="{FF2B5EF4-FFF2-40B4-BE49-F238E27FC236}">
                <a16:creationId xmlns:a16="http://schemas.microsoft.com/office/drawing/2014/main" id="{2F68EB53-6256-999D-B2AB-3AF5B5E79BC5}"/>
              </a:ext>
            </a:extLst>
          </p:cNvPr>
          <p:cNvGrpSpPr/>
          <p:nvPr/>
        </p:nvGrpSpPr>
        <p:grpSpPr>
          <a:xfrm>
            <a:off x="792251" y="1622129"/>
            <a:ext cx="887766" cy="1248156"/>
            <a:chOff x="4335987" y="774785"/>
            <a:chExt cx="887766" cy="1248156"/>
          </a:xfrm>
        </p:grpSpPr>
        <p:sp>
          <p:nvSpPr>
            <p:cNvPr id="11" name="이등변 삼각형 36">
              <a:extLst>
                <a:ext uri="{FF2B5EF4-FFF2-40B4-BE49-F238E27FC236}">
                  <a16:creationId xmlns:a16="http://schemas.microsoft.com/office/drawing/2014/main" id="{9CC36D10-9219-C562-F9A3-7420C3B46AC7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이등변 삼각형 37">
              <a:extLst>
                <a:ext uri="{FF2B5EF4-FFF2-40B4-BE49-F238E27FC236}">
                  <a16:creationId xmlns:a16="http://schemas.microsoft.com/office/drawing/2014/main" id="{D572A098-01EC-9F3C-47FC-07A5569DA889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5" name="Frame 17">
            <a:extLst>
              <a:ext uri="{FF2B5EF4-FFF2-40B4-BE49-F238E27FC236}">
                <a16:creationId xmlns:a16="http://schemas.microsoft.com/office/drawing/2014/main" id="{32C70F95-49F8-58B7-97E4-4FA3CB13BC88}"/>
              </a:ext>
            </a:extLst>
          </p:cNvPr>
          <p:cNvSpPr/>
          <p:nvPr/>
        </p:nvSpPr>
        <p:spPr>
          <a:xfrm>
            <a:off x="986317" y="209911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1" name="그룹 35">
            <a:extLst>
              <a:ext uri="{FF2B5EF4-FFF2-40B4-BE49-F238E27FC236}">
                <a16:creationId xmlns:a16="http://schemas.microsoft.com/office/drawing/2014/main" id="{3BA82C4E-1F49-0FD6-DD34-DC055EA984B9}"/>
              </a:ext>
            </a:extLst>
          </p:cNvPr>
          <p:cNvGrpSpPr/>
          <p:nvPr/>
        </p:nvGrpSpPr>
        <p:grpSpPr>
          <a:xfrm>
            <a:off x="2987372" y="3583869"/>
            <a:ext cx="887766" cy="1248156"/>
            <a:chOff x="4335987" y="774785"/>
            <a:chExt cx="887766" cy="1248156"/>
          </a:xfrm>
        </p:grpSpPr>
        <p:sp>
          <p:nvSpPr>
            <p:cNvPr id="32" name="이등변 삼각형 36">
              <a:extLst>
                <a:ext uri="{FF2B5EF4-FFF2-40B4-BE49-F238E27FC236}">
                  <a16:creationId xmlns:a16="http://schemas.microsoft.com/office/drawing/2014/main" id="{9FE9D24F-D89B-5655-F1AD-4F038BB1D153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이등변 삼각형 37">
              <a:extLst>
                <a:ext uri="{FF2B5EF4-FFF2-40B4-BE49-F238E27FC236}">
                  <a16:creationId xmlns:a16="http://schemas.microsoft.com/office/drawing/2014/main" id="{1D03A3E7-0C7A-03A2-30A0-9978A9A83DEA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4" name="Frame 17">
            <a:extLst>
              <a:ext uri="{FF2B5EF4-FFF2-40B4-BE49-F238E27FC236}">
                <a16:creationId xmlns:a16="http://schemas.microsoft.com/office/drawing/2014/main" id="{11A169FE-ABCD-0163-D15E-B577E4A22DD0}"/>
              </a:ext>
            </a:extLst>
          </p:cNvPr>
          <p:cNvSpPr/>
          <p:nvPr/>
        </p:nvSpPr>
        <p:spPr>
          <a:xfrm>
            <a:off x="3181438" y="406085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665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8" y="1221139"/>
            <a:ext cx="9797384" cy="5150673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731141" y="1334964"/>
            <a:ext cx="9070743" cy="515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dirty="0">
                <a:cs typeface="Arial" pitchFamily="34" charset="0"/>
              </a:rPr>
              <a:t>12.5	ข้อมูลเอกสารที่มาจากภายนอกที่กำหนดโดยผู้ผลิต หรือโรงงาน เป็นสิ่งที่จำเป็นสำหรับการวางแผน และการดำเนินงานของระบบการจัดการคุณภาพจะต้องได้รับการระบุอย่างเหมาะสม และต้องได้รับการควบคุม ข้อมูลเอกสารที่เก็บไว้ เป็นหลักฐานเพื่อแสดงถึงความสอดคล้องซึ่งจะต้องได้รับการป้องกันการเปลี่ยนแปลงโดยมิได้เจตนา </a:t>
            </a:r>
          </a:p>
          <a:p>
            <a:pPr algn="thaiDist"/>
            <a:r>
              <a:rPr lang="th-TH" altLang="ko-KR" dirty="0">
                <a:cs typeface="Arial" pitchFamily="34" charset="0"/>
              </a:rPr>
              <a:t>         หมายเหตุ: การเข้าถึง หมายรวมถึง การให้สิทธิ์ในการดูข้อมูลที่บันทึกไว้เท่านั้น หรือการได้รับอนุญาตและมีอำนาจในการทบทวนและ เปลี่ยนแปลงข้อมูลเอกสารได้</a:t>
            </a:r>
          </a:p>
          <a:p>
            <a:pPr algn="thaiDist"/>
            <a:endParaRPr lang="th-TH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thaiDist"/>
            <a:r>
              <a:rPr lang="th-TH" sz="3200" b="1" dirty="0">
                <a:cs typeface="+mj-cs"/>
              </a:rPr>
              <a:t>ผู้ผลิตจะต้องเก็บรักษาข้อมูลเอกสาร หรือบันทึกที่เกี่ยวข้องกับระบบควบคุมคุณภาพ คุณลักษณะที่สำคัญของผลิตภัณฑ์ และข้อมูลอื่นๆที่เกี่ยวข้องที่มีนัยสำคัญต่อการสอบกลับได้ของการออกแบบ การผลิต การควบคุมคุณภาพ และการส่งมอบผลิตภัณฑ์อย่างน้อย </a:t>
            </a:r>
            <a:r>
              <a:rPr lang="en-US" sz="3200" b="1" dirty="0">
                <a:cs typeface="+mj-cs"/>
              </a:rPr>
              <a:t>10 </a:t>
            </a:r>
            <a:r>
              <a:rPr lang="th-TH" sz="3200" b="1" dirty="0">
                <a:cs typeface="+mj-cs"/>
              </a:rPr>
              <a:t>ปี นับตั้งแต่วันที่ กฟภ</a:t>
            </a:r>
            <a:r>
              <a:rPr lang="en-US" sz="3200" b="1" dirty="0">
                <a:cs typeface="+mj-cs"/>
              </a:rPr>
              <a:t>. </a:t>
            </a:r>
            <a:r>
              <a:rPr lang="th-TH" sz="3200" b="1" dirty="0">
                <a:cs typeface="+mj-cs"/>
              </a:rPr>
              <a:t>รับผลิตภัณฑ์ หน่วยสุดท้ายไว้ใช้งาน</a:t>
            </a:r>
            <a:endParaRPr lang="th-TH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3" name="object 4">
            <a:extLst>
              <a:ext uri="{FF2B5EF4-FFF2-40B4-BE49-F238E27FC236}">
                <a16:creationId xmlns:a16="http://schemas.microsoft.com/office/drawing/2014/main" id="{8678ABF1-F008-4CC9-2257-F8892E439DA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143122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12. การควบคุมและจัดการกับข้อมูลเอกสาร</a:t>
            </a:r>
          </a:p>
        </p:txBody>
      </p:sp>
      <p:grpSp>
        <p:nvGrpSpPr>
          <p:cNvPr id="2" name="그룹 35">
            <a:extLst>
              <a:ext uri="{FF2B5EF4-FFF2-40B4-BE49-F238E27FC236}">
                <a16:creationId xmlns:a16="http://schemas.microsoft.com/office/drawing/2014/main" id="{CDAB9ABB-BEAF-3CAF-D236-A31F3AA0CE75}"/>
              </a:ext>
            </a:extLst>
          </p:cNvPr>
          <p:cNvGrpSpPr/>
          <p:nvPr/>
        </p:nvGrpSpPr>
        <p:grpSpPr>
          <a:xfrm>
            <a:off x="792251" y="1622129"/>
            <a:ext cx="887766" cy="1248156"/>
            <a:chOff x="4335987" y="774785"/>
            <a:chExt cx="887766" cy="1248156"/>
          </a:xfrm>
        </p:grpSpPr>
        <p:sp>
          <p:nvSpPr>
            <p:cNvPr id="3" name="이등변 삼각형 36">
              <a:extLst>
                <a:ext uri="{FF2B5EF4-FFF2-40B4-BE49-F238E27FC236}">
                  <a16:creationId xmlns:a16="http://schemas.microsoft.com/office/drawing/2014/main" id="{1CDAAC26-3D84-0EAB-35D8-AD74413775D4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이등변 삼각형 37">
              <a:extLst>
                <a:ext uri="{FF2B5EF4-FFF2-40B4-BE49-F238E27FC236}">
                  <a16:creationId xmlns:a16="http://schemas.microsoft.com/office/drawing/2014/main" id="{709DE529-B359-9EA9-12C2-6A728C9DF80F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" name="Frame 17">
            <a:extLst>
              <a:ext uri="{FF2B5EF4-FFF2-40B4-BE49-F238E27FC236}">
                <a16:creationId xmlns:a16="http://schemas.microsoft.com/office/drawing/2014/main" id="{FBFB2C0F-E7DB-F94B-C66D-70AA0363A58B}"/>
              </a:ext>
            </a:extLst>
          </p:cNvPr>
          <p:cNvSpPr/>
          <p:nvPr/>
        </p:nvSpPr>
        <p:spPr>
          <a:xfrm>
            <a:off x="986317" y="209911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836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12720" y="1349769"/>
            <a:ext cx="9797384" cy="5042634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531155" y="1349769"/>
            <a:ext cx="925041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dirty="0">
                <a:cs typeface="Arial" pitchFamily="34" charset="0"/>
              </a:rPr>
              <a:t>ผู้ผลิต หรือโรงงานต้องดำเนินการตรวจสอบภายในตามช่วงเวลาที่ได้มีการวางแผนไว้ เพื่อที่จะได้ข้อมูลว่าระบบการจัดการคุณภาพ ได้สอดคล้องกับความต้องการของผู้ผลิต หรือโรงงาน ความต้องการตามหลักเกณฑ์ฯฉบับนี้ และการแสดงถึงความมีประสิทธิภาพ ผู้ผลิต หรือโรงงานต้องมีการปฏิบัติงาน ดังนี้  </a:t>
            </a:r>
          </a:p>
          <a:p>
            <a:pPr algn="thaiDist"/>
            <a:r>
              <a:rPr lang="th-TH" altLang="ko-KR" dirty="0">
                <a:cs typeface="Arial" pitchFamily="34" charset="0"/>
              </a:rPr>
              <a:t>13.1	มีการวางแผน ดำเนินการ และดูแลรักษาโปรแกรมการตรวจติดตามภายใน รวมทั้งความถี่ วิธีการ ความรับผิดชอบ ความต้องการในการวางแผนและการรายงาน ซึ่งจะต้องคำนึงถึงความสำคัญของกระบวนการที่เกี่ยวข้อง การเปลี่ยนแปลงที่มีผลกระทบต่อผู้ผลิต หรือโรงงานและผลของการตรวจสอบก่อนหน้านี้ </a:t>
            </a:r>
          </a:p>
          <a:p>
            <a:pPr algn="thaiDist"/>
            <a:r>
              <a:rPr lang="th-TH" altLang="ko-KR" dirty="0">
                <a:cs typeface="Arial" pitchFamily="34" charset="0"/>
              </a:rPr>
              <a:t>13.2	กำหนดเกณฑ์การตรวจสอบและขอบเขตสำหรับการตรวจสอบ </a:t>
            </a:r>
          </a:p>
          <a:p>
            <a:pPr algn="thaiDist"/>
            <a:r>
              <a:rPr lang="th-TH" altLang="ko-KR" dirty="0">
                <a:cs typeface="Arial" pitchFamily="34" charset="0"/>
              </a:rPr>
              <a:t>13.3	การเลือกผู้ตรวจและการดำเนินการตรวจสอบ ต้องแน่ใจว่าบรรลุตามวัตถุประสงค์และความเป็นกลางในกระบวนการตรวจสอบนั้น </a:t>
            </a:r>
          </a:p>
          <a:p>
            <a:pPr algn="thaiDist"/>
            <a:r>
              <a:rPr lang="th-TH" altLang="ko-KR" dirty="0">
                <a:cs typeface="Arial" pitchFamily="34" charset="0"/>
              </a:rPr>
              <a:t>13.4	แน่ใจว่าผลของการตรวจสอบมีการจัดทำรายงานเพื่อการบริหารจัดการในงานที่เกี่ยวข้อง </a:t>
            </a:r>
          </a:p>
          <a:p>
            <a:pPr algn="thaiDist"/>
            <a:r>
              <a:rPr lang="th-TH" altLang="ko-KR" dirty="0">
                <a:cs typeface="Arial" pitchFamily="34" charset="0"/>
              </a:rPr>
              <a:t>13.5	มีการดำเนินการและใช้เวลาการแก้ไขตามเหมาะสม  </a:t>
            </a:r>
          </a:p>
          <a:p>
            <a:pPr algn="thaiDist"/>
            <a:r>
              <a:rPr lang="th-TH" altLang="ko-KR" dirty="0">
                <a:cs typeface="Arial" pitchFamily="34" charset="0"/>
              </a:rPr>
              <a:t>13.6	การเก็บข้อมูลเอกสารไว้เป็นหลักฐานเพื่อการดำเนินการตรวจสอบภายหลัง</a:t>
            </a:r>
          </a:p>
          <a:p>
            <a:pPr algn="thaiDist"/>
            <a:endParaRPr lang="th-TH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3" name="object 4">
            <a:extLst>
              <a:ext uri="{FF2B5EF4-FFF2-40B4-BE49-F238E27FC236}">
                <a16:creationId xmlns:a16="http://schemas.microsoft.com/office/drawing/2014/main" id="{8678ABF1-F008-4CC9-2257-F8892E439DA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10143122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th-TH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13. การตรวจติดตามภายใน</a:t>
            </a:r>
          </a:p>
        </p:txBody>
      </p:sp>
      <p:grpSp>
        <p:nvGrpSpPr>
          <p:cNvPr id="2" name="그룹 35">
            <a:extLst>
              <a:ext uri="{FF2B5EF4-FFF2-40B4-BE49-F238E27FC236}">
                <a16:creationId xmlns:a16="http://schemas.microsoft.com/office/drawing/2014/main" id="{D3CCBCFC-4862-665A-346B-F5DE733D488B}"/>
              </a:ext>
            </a:extLst>
          </p:cNvPr>
          <p:cNvGrpSpPr/>
          <p:nvPr/>
        </p:nvGrpSpPr>
        <p:grpSpPr>
          <a:xfrm>
            <a:off x="762000" y="1622129"/>
            <a:ext cx="887766" cy="1248156"/>
            <a:chOff x="4335987" y="774785"/>
            <a:chExt cx="887766" cy="1248156"/>
          </a:xfrm>
        </p:grpSpPr>
        <p:sp>
          <p:nvSpPr>
            <p:cNvPr id="3" name="이등변 삼각형 36">
              <a:extLst>
                <a:ext uri="{FF2B5EF4-FFF2-40B4-BE49-F238E27FC236}">
                  <a16:creationId xmlns:a16="http://schemas.microsoft.com/office/drawing/2014/main" id="{AC506CDC-7F1C-D2E1-3E73-8941F89489BD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이등변 삼각형 37">
              <a:extLst>
                <a:ext uri="{FF2B5EF4-FFF2-40B4-BE49-F238E27FC236}">
                  <a16:creationId xmlns:a16="http://schemas.microsoft.com/office/drawing/2014/main" id="{B522DB3A-072B-79B2-A0C3-F5AE179156BF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" name="Frame 17">
            <a:extLst>
              <a:ext uri="{FF2B5EF4-FFF2-40B4-BE49-F238E27FC236}">
                <a16:creationId xmlns:a16="http://schemas.microsoft.com/office/drawing/2014/main" id="{860BD3E6-ED69-2981-7F94-E8E66B6B6852}"/>
              </a:ext>
            </a:extLst>
          </p:cNvPr>
          <p:cNvSpPr/>
          <p:nvPr/>
        </p:nvSpPr>
        <p:spPr>
          <a:xfrm>
            <a:off x="956066" y="209911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425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7373" y="2429713"/>
            <a:ext cx="69710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0" i="1" spc="994" dirty="0">
                <a:solidFill>
                  <a:srgbClr val="CC0099"/>
                </a:solidFill>
                <a:latin typeface="Georgia"/>
                <a:cs typeface="Georgia"/>
              </a:rPr>
              <a:t>Thank</a:t>
            </a:r>
            <a:r>
              <a:rPr sz="9600" b="0" i="1" spc="785" dirty="0">
                <a:solidFill>
                  <a:srgbClr val="CC0099"/>
                </a:solidFill>
                <a:latin typeface="Georgia"/>
                <a:cs typeface="Georgia"/>
              </a:rPr>
              <a:t> </a:t>
            </a:r>
            <a:r>
              <a:rPr sz="9600" b="0" i="1" spc="960" dirty="0">
                <a:solidFill>
                  <a:srgbClr val="CC0099"/>
                </a:solidFill>
                <a:latin typeface="Georgia"/>
                <a:cs typeface="Georgia"/>
              </a:rPr>
              <a:t>you</a:t>
            </a:r>
            <a:endParaRPr sz="96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lbow Connector 60">
            <a:extLst>
              <a:ext uri="{FF2B5EF4-FFF2-40B4-BE49-F238E27FC236}">
                <a16:creationId xmlns:a16="http://schemas.microsoft.com/office/drawing/2014/main" id="{A74B1455-C97E-44FD-BF00-5231911F582B}"/>
              </a:ext>
            </a:extLst>
          </p:cNvPr>
          <p:cNvCxnSpPr/>
          <p:nvPr/>
        </p:nvCxnSpPr>
        <p:spPr>
          <a:xfrm rot="5400000" flipH="1" flipV="1">
            <a:off x="7005652" y="2983094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60">
            <a:extLst>
              <a:ext uri="{FF2B5EF4-FFF2-40B4-BE49-F238E27FC236}">
                <a16:creationId xmlns:a16="http://schemas.microsoft.com/office/drawing/2014/main" id="{1B7834BA-8CD4-4C3C-A43C-66CD6306F043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98601" y="3002373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D0E700D-243E-4758-8854-CF626383E2CB}"/>
              </a:ext>
            </a:extLst>
          </p:cNvPr>
          <p:cNvSpPr/>
          <p:nvPr/>
        </p:nvSpPr>
        <p:spPr>
          <a:xfrm>
            <a:off x="903614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70096-6EE3-47FB-BD05-2C29730AA0EC}"/>
              </a:ext>
            </a:extLst>
          </p:cNvPr>
          <p:cNvSpPr/>
          <p:nvPr/>
        </p:nvSpPr>
        <p:spPr>
          <a:xfrm rot="16200000">
            <a:off x="2554676" y="1628799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C4400-01AA-4212-A0D2-F178E7A38855}"/>
              </a:ext>
            </a:extLst>
          </p:cNvPr>
          <p:cNvSpPr/>
          <p:nvPr/>
        </p:nvSpPr>
        <p:spPr>
          <a:xfrm>
            <a:off x="4899692" y="1737591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60023B-0CF6-4073-BE77-19477F0F761C}"/>
              </a:ext>
            </a:extLst>
          </p:cNvPr>
          <p:cNvSpPr/>
          <p:nvPr/>
        </p:nvSpPr>
        <p:spPr>
          <a:xfrm>
            <a:off x="7706521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0E79A-E49F-42C0-BBD8-A5204C76C6EB}"/>
              </a:ext>
            </a:extLst>
          </p:cNvPr>
          <p:cNvSpPr/>
          <p:nvPr/>
        </p:nvSpPr>
        <p:spPr>
          <a:xfrm>
            <a:off x="8914006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BCBF77-A8CC-4DA4-9AB5-107D2C039A2F}"/>
              </a:ext>
            </a:extLst>
          </p:cNvPr>
          <p:cNvCxnSpPr>
            <a:cxnSpLocks/>
            <a:stCxn id="21" idx="3"/>
            <a:endCxn id="8" idx="2"/>
          </p:cNvCxnSpPr>
          <p:nvPr/>
        </p:nvCxnSpPr>
        <p:spPr>
          <a:xfrm flipV="1">
            <a:off x="6069688" y="2961592"/>
            <a:ext cx="4" cy="1027153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61">
            <a:extLst>
              <a:ext uri="{FF2B5EF4-FFF2-40B4-BE49-F238E27FC236}">
                <a16:creationId xmlns:a16="http://schemas.microsoft.com/office/drawing/2014/main" id="{38C25715-6D7A-4D10-82F0-2C84B636A526}"/>
              </a:ext>
            </a:extLst>
          </p:cNvPr>
          <p:cNvCxnSpPr>
            <a:cxnSpLocks/>
          </p:cNvCxnSpPr>
          <p:nvPr/>
        </p:nvCxnSpPr>
        <p:spPr>
          <a:xfrm rot="10800000">
            <a:off x="3315666" y="4000058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80DC51F-9307-44BF-909E-BF4770195087}"/>
              </a:ext>
            </a:extLst>
          </p:cNvPr>
          <p:cNvSpPr/>
          <p:nvPr/>
        </p:nvSpPr>
        <p:spPr>
          <a:xfrm>
            <a:off x="2092863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6CDD8B-0A2A-4AF7-9B91-D041A2F956F6}"/>
              </a:ext>
            </a:extLst>
          </p:cNvPr>
          <p:cNvSpPr/>
          <p:nvPr/>
        </p:nvSpPr>
        <p:spPr>
          <a:xfrm>
            <a:off x="1674566" y="4865516"/>
            <a:ext cx="2340000" cy="1281600"/>
          </a:xfrm>
          <a:prstGeom prst="rect">
            <a:avLst/>
          </a:prstGeom>
          <a:noFill/>
          <a:ln w="254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D9693-2DF1-40AF-9934-DEB2E77F2D34}"/>
              </a:ext>
            </a:extLst>
          </p:cNvPr>
          <p:cNvSpPr/>
          <p:nvPr/>
        </p:nvSpPr>
        <p:spPr>
          <a:xfrm>
            <a:off x="8124810" y="4923116"/>
            <a:ext cx="2340000" cy="1224000"/>
          </a:xfrm>
          <a:prstGeom prst="rect">
            <a:avLst/>
          </a:prstGeom>
          <a:noFill/>
          <a:ln w="254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9" name="Elbow Connector 83">
            <a:extLst>
              <a:ext uri="{FF2B5EF4-FFF2-40B4-BE49-F238E27FC236}">
                <a16:creationId xmlns:a16="http://schemas.microsoft.com/office/drawing/2014/main" id="{8D4E21C4-9A00-4E96-AA83-E71952BE2956}"/>
              </a:ext>
            </a:extLst>
          </p:cNvPr>
          <p:cNvCxnSpPr/>
          <p:nvPr/>
        </p:nvCxnSpPr>
        <p:spPr>
          <a:xfrm rot="10800000" flipV="1">
            <a:off x="4138579" y="5415412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84">
            <a:extLst>
              <a:ext uri="{FF2B5EF4-FFF2-40B4-BE49-F238E27FC236}">
                <a16:creationId xmlns:a16="http://schemas.microsoft.com/office/drawing/2014/main" id="{E6E670E9-0629-4F6E-A623-42E8806364D8}"/>
              </a:ext>
            </a:extLst>
          </p:cNvPr>
          <p:cNvCxnSpPr/>
          <p:nvPr/>
        </p:nvCxnSpPr>
        <p:spPr>
          <a:xfrm>
            <a:off x="7010400" y="5415412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13A4445-E399-4822-87EF-6F7F1DCEB2AE}"/>
              </a:ext>
            </a:extLst>
          </p:cNvPr>
          <p:cNvSpPr/>
          <p:nvPr/>
        </p:nvSpPr>
        <p:spPr>
          <a:xfrm rot="16200000">
            <a:off x="5310778" y="3448224"/>
            <a:ext cx="1517822" cy="2598862"/>
          </a:xfrm>
          <a:prstGeom prst="rect">
            <a:avLst/>
          </a:prstGeom>
          <a:solidFill>
            <a:srgbClr val="8064A2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1378D7-8789-4168-B846-064C0C10521A}"/>
              </a:ext>
            </a:extLst>
          </p:cNvPr>
          <p:cNvSpPr txBox="1"/>
          <p:nvPr/>
        </p:nvSpPr>
        <p:spPr>
          <a:xfrm>
            <a:off x="4876800" y="4495800"/>
            <a:ext cx="237945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CORE PROCESS</a:t>
            </a:r>
          </a:p>
        </p:txBody>
      </p:sp>
      <p:cxnSp>
        <p:nvCxnSpPr>
          <p:cNvPr id="25" name="Elbow Connector 61">
            <a:extLst>
              <a:ext uri="{FF2B5EF4-FFF2-40B4-BE49-F238E27FC236}">
                <a16:creationId xmlns:a16="http://schemas.microsoft.com/office/drawing/2014/main" id="{AA56C054-14F3-4DD3-BC21-68DE312CD96B}"/>
              </a:ext>
            </a:extLst>
          </p:cNvPr>
          <p:cNvCxnSpPr>
            <a:cxnSpLocks/>
          </p:cNvCxnSpPr>
          <p:nvPr/>
        </p:nvCxnSpPr>
        <p:spPr>
          <a:xfrm rot="10800000" flipH="1">
            <a:off x="7391400" y="400005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3C42381-33A1-8D09-4F7F-AAC0162AC18F}"/>
              </a:ext>
            </a:extLst>
          </p:cNvPr>
          <p:cNvGrpSpPr/>
          <p:nvPr/>
        </p:nvGrpSpPr>
        <p:grpSpPr>
          <a:xfrm>
            <a:off x="9753600" y="6324599"/>
            <a:ext cx="2250440" cy="409987"/>
            <a:chOff x="9753600" y="6324599"/>
            <a:chExt cx="2250440" cy="409987"/>
          </a:xfrm>
        </p:grpSpPr>
        <p:pic>
          <p:nvPicPr>
            <p:cNvPr id="50" name="object 4">
              <a:extLst>
                <a:ext uri="{FF2B5EF4-FFF2-40B4-BE49-F238E27FC236}">
                  <a16:creationId xmlns:a16="http://schemas.microsoft.com/office/drawing/2014/main" id="{2F733F70-267D-9F6C-1231-13B291E4E1E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1" name="object 5">
              <a:extLst>
                <a:ext uri="{FF2B5EF4-FFF2-40B4-BE49-F238E27FC236}">
                  <a16:creationId xmlns:a16="http://schemas.microsoft.com/office/drawing/2014/main" id="{6130C0F2-5D51-A71E-6CCB-E46E45B3A47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54" name="object 3">
            <a:extLst>
              <a:ext uri="{FF2B5EF4-FFF2-40B4-BE49-F238E27FC236}">
                <a16:creationId xmlns:a16="http://schemas.microsoft.com/office/drawing/2014/main" id="{8FF0A6B6-8B72-6581-6A3D-19BC9AF9EED1}"/>
              </a:ext>
            </a:extLst>
          </p:cNvPr>
          <p:cNvSpPr/>
          <p:nvPr/>
        </p:nvSpPr>
        <p:spPr>
          <a:xfrm>
            <a:off x="70416" y="-76200"/>
            <a:ext cx="10217150" cy="1364504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4">
            <a:extLst>
              <a:ext uri="{FF2B5EF4-FFF2-40B4-BE49-F238E27FC236}">
                <a16:creationId xmlns:a16="http://schemas.microsoft.com/office/drawing/2014/main" id="{90A6E3E8-9B94-C453-BE52-E080E304214C}"/>
              </a:ext>
            </a:extLst>
          </p:cNvPr>
          <p:cNvSpPr txBox="1">
            <a:spLocks/>
          </p:cNvSpPr>
          <p:nvPr/>
        </p:nvSpPr>
        <p:spPr>
          <a:xfrm>
            <a:off x="1481131" y="-76200"/>
            <a:ext cx="734158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หลักเกณฑ์การตรวจคุณภาพโรงงาน </a:t>
            </a:r>
            <a:br>
              <a:rPr lang="th-TH" sz="48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en-US" sz="4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(Factory Inspection Requirement)</a:t>
            </a:r>
            <a:endParaRPr lang="en-US" sz="4800" kern="0" spc="-79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AF07A59A-B0E8-27E6-7241-0AD1AEBE07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-76200"/>
            <a:ext cx="1650502" cy="1641237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89C716CF-4E25-1265-732C-5B0B007EA152}"/>
              </a:ext>
            </a:extLst>
          </p:cNvPr>
          <p:cNvSpPr txBox="1"/>
          <p:nvPr/>
        </p:nvSpPr>
        <p:spPr bwMode="auto">
          <a:xfrm>
            <a:off x="1626393" y="5092885"/>
            <a:ext cx="2464012" cy="78175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การวางแผนการดำเนินการและการควบคุม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F2CC61F4-B151-AC33-5C51-172F03082BE9}"/>
              </a:ext>
            </a:extLst>
          </p:cNvPr>
          <p:cNvSpPr txBox="1"/>
          <p:nvPr/>
        </p:nvSpPr>
        <p:spPr bwMode="auto">
          <a:xfrm>
            <a:off x="929140" y="3776274"/>
            <a:ext cx="2302888" cy="43704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ข้อกำหนดของผลิตภัณฑ์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10">
            <a:extLst>
              <a:ext uri="{FF2B5EF4-FFF2-40B4-BE49-F238E27FC236}">
                <a16:creationId xmlns:a16="http://schemas.microsoft.com/office/drawing/2014/main" id="{E30865D3-ABB7-B0CD-B24C-DAF3A0278D42}"/>
              </a:ext>
            </a:extLst>
          </p:cNvPr>
          <p:cNvSpPr txBox="1"/>
          <p:nvPr/>
        </p:nvSpPr>
        <p:spPr bwMode="auto">
          <a:xfrm>
            <a:off x="2135235" y="2111080"/>
            <a:ext cx="2193586" cy="112646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การออกแบบผลิตภัณฑ์และ/หรือ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th-TH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กระบวนการผลิต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10">
            <a:extLst>
              <a:ext uri="{FF2B5EF4-FFF2-40B4-BE49-F238E27FC236}">
                <a16:creationId xmlns:a16="http://schemas.microsoft.com/office/drawing/2014/main" id="{C5A761E7-8333-D685-B9A8-E817C6E0458F}"/>
              </a:ext>
            </a:extLst>
          </p:cNvPr>
          <p:cNvSpPr txBox="1"/>
          <p:nvPr/>
        </p:nvSpPr>
        <p:spPr bwMode="auto">
          <a:xfrm>
            <a:off x="4904763" y="1953884"/>
            <a:ext cx="2307324" cy="78175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การควบคุมกระบวนการจัดซื้อและผู้ส่งมอบ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10">
            <a:extLst>
              <a:ext uri="{FF2B5EF4-FFF2-40B4-BE49-F238E27FC236}">
                <a16:creationId xmlns:a16="http://schemas.microsoft.com/office/drawing/2014/main" id="{0FEE742E-51E3-ED18-3F67-0B1F1C24B3E4}"/>
              </a:ext>
            </a:extLst>
          </p:cNvPr>
          <p:cNvSpPr txBox="1"/>
          <p:nvPr/>
        </p:nvSpPr>
        <p:spPr bwMode="auto">
          <a:xfrm>
            <a:off x="7895012" y="2460778"/>
            <a:ext cx="2037987" cy="43704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การควบคุมการผลิต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10">
            <a:extLst>
              <a:ext uri="{FF2B5EF4-FFF2-40B4-BE49-F238E27FC236}">
                <a16:creationId xmlns:a16="http://schemas.microsoft.com/office/drawing/2014/main" id="{2059B34F-C507-A63F-2E53-56C708C98FDF}"/>
              </a:ext>
            </a:extLst>
          </p:cNvPr>
          <p:cNvSpPr txBox="1"/>
          <p:nvPr/>
        </p:nvSpPr>
        <p:spPr bwMode="auto">
          <a:xfrm>
            <a:off x="9301368" y="3811362"/>
            <a:ext cx="1917187" cy="43704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การสอบกลับได้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005BB0CD-3C57-DA7F-B305-5282B0AE5B7E}"/>
              </a:ext>
            </a:extLst>
          </p:cNvPr>
          <p:cNvSpPr txBox="1"/>
          <p:nvPr/>
        </p:nvSpPr>
        <p:spPr bwMode="auto">
          <a:xfrm>
            <a:off x="8098258" y="5128236"/>
            <a:ext cx="2573797" cy="78175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การจัดการชิ้นส่วน วัตถุดิบและผลิตภัณฑ์สำเร็จรูป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21" grpId="0" animBg="1"/>
      <p:bldP spid="23" grpId="0" animBg="1"/>
      <p:bldP spid="55" grpId="0"/>
      <p:bldP spid="2" grpId="0"/>
      <p:bldP spid="5" grpId="0"/>
      <p:bldP spid="44" grpId="0"/>
      <p:bldP spid="45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lbow Connector 60">
            <a:extLst>
              <a:ext uri="{FF2B5EF4-FFF2-40B4-BE49-F238E27FC236}">
                <a16:creationId xmlns:a16="http://schemas.microsoft.com/office/drawing/2014/main" id="{A74B1455-C97E-44FD-BF00-5231911F582B}"/>
              </a:ext>
            </a:extLst>
          </p:cNvPr>
          <p:cNvCxnSpPr/>
          <p:nvPr/>
        </p:nvCxnSpPr>
        <p:spPr>
          <a:xfrm rot="5400000" flipH="1" flipV="1">
            <a:off x="7005652" y="2983094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60">
            <a:extLst>
              <a:ext uri="{FF2B5EF4-FFF2-40B4-BE49-F238E27FC236}">
                <a16:creationId xmlns:a16="http://schemas.microsoft.com/office/drawing/2014/main" id="{1B7834BA-8CD4-4C3C-A43C-66CD6306F043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98601" y="3002373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D0E700D-243E-4758-8854-CF626383E2CB}"/>
              </a:ext>
            </a:extLst>
          </p:cNvPr>
          <p:cNvSpPr/>
          <p:nvPr/>
        </p:nvSpPr>
        <p:spPr>
          <a:xfrm>
            <a:off x="903614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70096-6EE3-47FB-BD05-2C29730AA0EC}"/>
              </a:ext>
            </a:extLst>
          </p:cNvPr>
          <p:cNvSpPr/>
          <p:nvPr/>
        </p:nvSpPr>
        <p:spPr>
          <a:xfrm rot="16200000">
            <a:off x="2554676" y="1628799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60023B-0CF6-4073-BE77-19477F0F761C}"/>
              </a:ext>
            </a:extLst>
          </p:cNvPr>
          <p:cNvSpPr/>
          <p:nvPr/>
        </p:nvSpPr>
        <p:spPr>
          <a:xfrm>
            <a:off x="7706521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0E79A-E49F-42C0-BBD8-A5204C76C6EB}"/>
              </a:ext>
            </a:extLst>
          </p:cNvPr>
          <p:cNvSpPr/>
          <p:nvPr/>
        </p:nvSpPr>
        <p:spPr>
          <a:xfrm>
            <a:off x="8914006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2" name="Elbow Connector 61">
            <a:extLst>
              <a:ext uri="{FF2B5EF4-FFF2-40B4-BE49-F238E27FC236}">
                <a16:creationId xmlns:a16="http://schemas.microsoft.com/office/drawing/2014/main" id="{38C25715-6D7A-4D10-82F0-2C84B636A526}"/>
              </a:ext>
            </a:extLst>
          </p:cNvPr>
          <p:cNvCxnSpPr>
            <a:cxnSpLocks/>
          </p:cNvCxnSpPr>
          <p:nvPr/>
        </p:nvCxnSpPr>
        <p:spPr>
          <a:xfrm rot="10800000">
            <a:off x="3276601" y="4000058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80DC51F-9307-44BF-909E-BF4770195087}"/>
              </a:ext>
            </a:extLst>
          </p:cNvPr>
          <p:cNvSpPr/>
          <p:nvPr/>
        </p:nvSpPr>
        <p:spPr>
          <a:xfrm>
            <a:off x="2092863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6CDD8B-0A2A-4AF7-9B91-D041A2F956F6}"/>
              </a:ext>
            </a:extLst>
          </p:cNvPr>
          <p:cNvSpPr/>
          <p:nvPr/>
        </p:nvSpPr>
        <p:spPr>
          <a:xfrm>
            <a:off x="1674566" y="4865516"/>
            <a:ext cx="2340000" cy="12816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D9693-2DF1-40AF-9934-DEB2E77F2D34}"/>
              </a:ext>
            </a:extLst>
          </p:cNvPr>
          <p:cNvSpPr/>
          <p:nvPr/>
        </p:nvSpPr>
        <p:spPr>
          <a:xfrm>
            <a:off x="8099400" y="4895675"/>
            <a:ext cx="2340000" cy="1224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9" name="Elbow Connector 83">
            <a:extLst>
              <a:ext uri="{FF2B5EF4-FFF2-40B4-BE49-F238E27FC236}">
                <a16:creationId xmlns:a16="http://schemas.microsoft.com/office/drawing/2014/main" id="{8D4E21C4-9A00-4E96-AA83-E71952BE2956}"/>
              </a:ext>
            </a:extLst>
          </p:cNvPr>
          <p:cNvCxnSpPr/>
          <p:nvPr/>
        </p:nvCxnSpPr>
        <p:spPr>
          <a:xfrm rot="10800000" flipV="1">
            <a:off x="4038601" y="5415412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84">
            <a:extLst>
              <a:ext uri="{FF2B5EF4-FFF2-40B4-BE49-F238E27FC236}">
                <a16:creationId xmlns:a16="http://schemas.microsoft.com/office/drawing/2014/main" id="{E6E670E9-0629-4F6E-A623-42E8806364D8}"/>
              </a:ext>
            </a:extLst>
          </p:cNvPr>
          <p:cNvCxnSpPr/>
          <p:nvPr/>
        </p:nvCxnSpPr>
        <p:spPr>
          <a:xfrm>
            <a:off x="7010400" y="5415412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13A4445-E399-4822-87EF-6F7F1DCEB2AE}"/>
              </a:ext>
            </a:extLst>
          </p:cNvPr>
          <p:cNvSpPr/>
          <p:nvPr/>
        </p:nvSpPr>
        <p:spPr>
          <a:xfrm rot="16200000">
            <a:off x="5310778" y="3448224"/>
            <a:ext cx="1517822" cy="2598862"/>
          </a:xfrm>
          <a:prstGeom prst="rect">
            <a:avLst/>
          </a:prstGeom>
          <a:solidFill>
            <a:srgbClr val="8064A2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1378D7-8789-4168-B846-064C0C10521A}"/>
              </a:ext>
            </a:extLst>
          </p:cNvPr>
          <p:cNvSpPr txBox="1"/>
          <p:nvPr/>
        </p:nvSpPr>
        <p:spPr>
          <a:xfrm>
            <a:off x="4855299" y="4375429"/>
            <a:ext cx="237945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SUPPORT PROCESS</a:t>
            </a:r>
          </a:p>
        </p:txBody>
      </p:sp>
      <p:cxnSp>
        <p:nvCxnSpPr>
          <p:cNvPr id="25" name="Elbow Connector 61">
            <a:extLst>
              <a:ext uri="{FF2B5EF4-FFF2-40B4-BE49-F238E27FC236}">
                <a16:creationId xmlns:a16="http://schemas.microsoft.com/office/drawing/2014/main" id="{AA56C054-14F3-4DD3-BC21-68DE312CD96B}"/>
              </a:ext>
            </a:extLst>
          </p:cNvPr>
          <p:cNvCxnSpPr>
            <a:cxnSpLocks/>
          </p:cNvCxnSpPr>
          <p:nvPr/>
        </p:nvCxnSpPr>
        <p:spPr>
          <a:xfrm rot="10800000" flipH="1">
            <a:off x="7375767" y="400005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3C42381-33A1-8D09-4F7F-AAC0162AC18F}"/>
              </a:ext>
            </a:extLst>
          </p:cNvPr>
          <p:cNvGrpSpPr/>
          <p:nvPr/>
        </p:nvGrpSpPr>
        <p:grpSpPr>
          <a:xfrm>
            <a:off x="9753600" y="6324599"/>
            <a:ext cx="2250440" cy="409987"/>
            <a:chOff x="9753600" y="6324599"/>
            <a:chExt cx="2250440" cy="409987"/>
          </a:xfrm>
        </p:grpSpPr>
        <p:pic>
          <p:nvPicPr>
            <p:cNvPr id="50" name="object 4">
              <a:extLst>
                <a:ext uri="{FF2B5EF4-FFF2-40B4-BE49-F238E27FC236}">
                  <a16:creationId xmlns:a16="http://schemas.microsoft.com/office/drawing/2014/main" id="{2F733F70-267D-9F6C-1231-13B291E4E1E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1" name="object 5">
              <a:extLst>
                <a:ext uri="{FF2B5EF4-FFF2-40B4-BE49-F238E27FC236}">
                  <a16:creationId xmlns:a16="http://schemas.microsoft.com/office/drawing/2014/main" id="{6130C0F2-5D51-A71E-6CCB-E46E45B3A47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54" name="object 3">
            <a:extLst>
              <a:ext uri="{FF2B5EF4-FFF2-40B4-BE49-F238E27FC236}">
                <a16:creationId xmlns:a16="http://schemas.microsoft.com/office/drawing/2014/main" id="{8FF0A6B6-8B72-6581-6A3D-19BC9AF9EED1}"/>
              </a:ext>
            </a:extLst>
          </p:cNvPr>
          <p:cNvSpPr/>
          <p:nvPr/>
        </p:nvSpPr>
        <p:spPr>
          <a:xfrm>
            <a:off x="70416" y="-76200"/>
            <a:ext cx="10217150" cy="1364504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4">
            <a:extLst>
              <a:ext uri="{FF2B5EF4-FFF2-40B4-BE49-F238E27FC236}">
                <a16:creationId xmlns:a16="http://schemas.microsoft.com/office/drawing/2014/main" id="{90A6E3E8-9B94-C453-BE52-E080E304214C}"/>
              </a:ext>
            </a:extLst>
          </p:cNvPr>
          <p:cNvSpPr txBox="1">
            <a:spLocks/>
          </p:cNvSpPr>
          <p:nvPr/>
        </p:nvSpPr>
        <p:spPr>
          <a:xfrm>
            <a:off x="1481131" y="-76200"/>
            <a:ext cx="734158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หลักเกณฑ์การตรวจคุณภาพโรงงาน </a:t>
            </a:r>
            <a:br>
              <a:rPr lang="th-TH" sz="48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en-US" sz="4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(Factory Inspection Requirement)</a:t>
            </a:r>
            <a:endParaRPr lang="en-US" sz="4800" kern="0" spc="-79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AF07A59A-B0E8-27E6-7241-0AD1AEBE07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-76200"/>
            <a:ext cx="1650502" cy="1641237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76FEF427-35B0-8969-056E-BD21BC961CD3}"/>
              </a:ext>
            </a:extLst>
          </p:cNvPr>
          <p:cNvSpPr txBox="1"/>
          <p:nvPr/>
        </p:nvSpPr>
        <p:spPr bwMode="auto">
          <a:xfrm>
            <a:off x="1732228" y="5077010"/>
            <a:ext cx="2274708" cy="78175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ศักยภาพของผู้ผลิต หรือโรงงาน และพนักงาน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AEE569AD-1B76-4E62-B70A-9DF9B4BFA6CC}"/>
              </a:ext>
            </a:extLst>
          </p:cNvPr>
          <p:cNvSpPr txBox="1"/>
          <p:nvPr/>
        </p:nvSpPr>
        <p:spPr bwMode="auto">
          <a:xfrm>
            <a:off x="842398" y="3810895"/>
            <a:ext cx="3046633" cy="43704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การตรวจสอบและตรวจวัด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3C598BE4-7171-90D5-3A17-F32D105297E4}"/>
              </a:ext>
            </a:extLst>
          </p:cNvPr>
          <p:cNvSpPr txBox="1"/>
          <p:nvPr/>
        </p:nvSpPr>
        <p:spPr bwMode="auto">
          <a:xfrm>
            <a:off x="2087140" y="1938848"/>
            <a:ext cx="2340000" cy="147117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การควบคุมคุณภาพห้องปฏิบัติการภายในและภายนอกของผู้ผลิตหรือโรงงาน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9215F1ED-9D38-224C-E4E8-572FBA118820}"/>
              </a:ext>
            </a:extLst>
          </p:cNvPr>
          <p:cNvSpPr txBox="1"/>
          <p:nvPr/>
        </p:nvSpPr>
        <p:spPr bwMode="auto">
          <a:xfrm>
            <a:off x="7682136" y="2125677"/>
            <a:ext cx="2540094" cy="112646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การควบคุมผลิตภัณฑ์ที่ไม่เป็นไปตามข้อกำหนด และการจัดการข้อร้องเรียน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50DA47AB-5826-2058-7163-B66140627665}"/>
              </a:ext>
            </a:extLst>
          </p:cNvPr>
          <p:cNvSpPr txBox="1"/>
          <p:nvPr/>
        </p:nvSpPr>
        <p:spPr bwMode="auto">
          <a:xfrm>
            <a:off x="9032504" y="3609180"/>
            <a:ext cx="2379452" cy="78175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การควบคุมและจัดการกับข้อมูลเอกสาร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02C6B876-DE81-2F45-A016-CAF4002C1CEE}"/>
              </a:ext>
            </a:extLst>
          </p:cNvPr>
          <p:cNvSpPr txBox="1"/>
          <p:nvPr/>
        </p:nvSpPr>
        <p:spPr bwMode="auto">
          <a:xfrm>
            <a:off x="8484038" y="5094810"/>
            <a:ext cx="2261966" cy="78175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การตรวจติดตามคุณภาพภายใน</a:t>
            </a:r>
          </a:p>
        </p:txBody>
      </p:sp>
    </p:spTree>
    <p:extLst>
      <p:ext uri="{BB962C8B-B14F-4D97-AF65-F5344CB8AC3E}">
        <p14:creationId xmlns:p14="http://schemas.microsoft.com/office/powerpoint/2010/main" val="36259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6" grpId="0" animBg="1"/>
      <p:bldP spid="17" grpId="0" animBg="1"/>
      <p:bldP spid="18" grpId="0" animBg="1"/>
      <p:bldP spid="21" grpId="0" animBg="1"/>
      <p:bldP spid="23" grpId="0" animBg="1"/>
      <p:bldP spid="55" grpId="0"/>
      <p:bldP spid="13" grpId="0"/>
      <p:bldP spid="14" grpId="0"/>
      <p:bldP spid="15" grpId="0"/>
      <p:bldP spid="22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8" y="1825997"/>
            <a:ext cx="5425022" cy="922730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55B9FE36-1E68-4B66-AAC8-CC08BF44EA13}"/>
              </a:ext>
            </a:extLst>
          </p:cNvPr>
          <p:cNvSpPr/>
          <p:nvPr/>
        </p:nvSpPr>
        <p:spPr>
          <a:xfrm>
            <a:off x="4456358" y="2978172"/>
            <a:ext cx="5425022" cy="922730"/>
          </a:xfrm>
          <a:prstGeom prst="roundRect">
            <a:avLst>
              <a:gd name="adj" fmla="val 9417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A5902961-B12A-4840-9F1B-B9EE626A4865}"/>
              </a:ext>
            </a:extLst>
          </p:cNvPr>
          <p:cNvSpPr/>
          <p:nvPr/>
        </p:nvSpPr>
        <p:spPr>
          <a:xfrm>
            <a:off x="2853228" y="4130347"/>
            <a:ext cx="5604972" cy="922730"/>
          </a:xfrm>
          <a:prstGeom prst="roundRect">
            <a:avLst>
              <a:gd name="adj" fmla="val 5642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: Rounded Corners 13">
            <a:extLst>
              <a:ext uri="{FF2B5EF4-FFF2-40B4-BE49-F238E27FC236}">
                <a16:creationId xmlns:a16="http://schemas.microsoft.com/office/drawing/2014/main" id="{66CB0AF8-D241-4DEA-9683-E7CC7DC3CC51}"/>
              </a:ext>
            </a:extLst>
          </p:cNvPr>
          <p:cNvSpPr/>
          <p:nvPr/>
        </p:nvSpPr>
        <p:spPr>
          <a:xfrm>
            <a:off x="6059488" y="5282523"/>
            <a:ext cx="5808642" cy="922730"/>
          </a:xfrm>
          <a:prstGeom prst="roundRect">
            <a:avLst>
              <a:gd name="adj" fmla="val 8474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7BF89A4E-A527-4C11-88BC-2107940D13EE}"/>
              </a:ext>
            </a:extLst>
          </p:cNvPr>
          <p:cNvGrpSpPr/>
          <p:nvPr/>
        </p:nvGrpSpPr>
        <p:grpSpPr>
          <a:xfrm>
            <a:off x="896815" y="1651599"/>
            <a:ext cx="887766" cy="1248156"/>
            <a:chOff x="4335987" y="774785"/>
            <a:chExt cx="887766" cy="1248156"/>
          </a:xfrm>
        </p:grpSpPr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45EC5697-1BAC-4394-A9F1-F5CF76EDCD2D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18B74DBC-0C21-49AC-8C36-C61840D643D0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AE578C7D-68E4-4366-89C3-2B4F2A342C54}"/>
              </a:ext>
            </a:extLst>
          </p:cNvPr>
          <p:cNvGrpSpPr/>
          <p:nvPr/>
        </p:nvGrpSpPr>
        <p:grpSpPr>
          <a:xfrm>
            <a:off x="5723790" y="5141098"/>
            <a:ext cx="887766" cy="1248156"/>
            <a:chOff x="4335987" y="774785"/>
            <a:chExt cx="887766" cy="1248156"/>
          </a:xfrm>
        </p:grpSpPr>
        <p:sp>
          <p:nvSpPr>
            <p:cNvPr id="40" name="이등변 삼각형 39">
              <a:extLst>
                <a:ext uri="{FF2B5EF4-FFF2-40B4-BE49-F238E27FC236}">
                  <a16:creationId xmlns:a16="http://schemas.microsoft.com/office/drawing/2014/main" id="{38E4535F-ED28-4638-B0F1-D5280E94E114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이등변 삼각형 40">
              <a:extLst>
                <a:ext uri="{FF2B5EF4-FFF2-40B4-BE49-F238E27FC236}">
                  <a16:creationId xmlns:a16="http://schemas.microsoft.com/office/drawing/2014/main" id="{6E3B41F2-B53C-423B-8449-EBFE0EE7969B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661D5B61-391E-4516-84E7-74E91E6FB9F9}"/>
              </a:ext>
            </a:extLst>
          </p:cNvPr>
          <p:cNvGrpSpPr/>
          <p:nvPr/>
        </p:nvGrpSpPr>
        <p:grpSpPr>
          <a:xfrm>
            <a:off x="4087205" y="2835538"/>
            <a:ext cx="887766" cy="1248156"/>
            <a:chOff x="4335987" y="774785"/>
            <a:chExt cx="887766" cy="1248156"/>
          </a:xfrm>
        </p:grpSpPr>
        <p:sp>
          <p:nvSpPr>
            <p:cNvPr id="43" name="이등변 삼각형 42">
              <a:extLst>
                <a:ext uri="{FF2B5EF4-FFF2-40B4-BE49-F238E27FC236}">
                  <a16:creationId xmlns:a16="http://schemas.microsoft.com/office/drawing/2014/main" id="{22401D59-B845-4925-B1E9-7FF91C8FA09E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4" name="이등변 삼각형 43">
              <a:extLst>
                <a:ext uri="{FF2B5EF4-FFF2-40B4-BE49-F238E27FC236}">
                  <a16:creationId xmlns:a16="http://schemas.microsoft.com/office/drawing/2014/main" id="{E3271402-1C1B-496E-992A-2E71C3F2DA91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89B00D3A-797A-4DDA-BF7B-8624EB1824BD}"/>
              </a:ext>
            </a:extLst>
          </p:cNvPr>
          <p:cNvGrpSpPr/>
          <p:nvPr/>
        </p:nvGrpSpPr>
        <p:grpSpPr>
          <a:xfrm>
            <a:off x="2492011" y="3984238"/>
            <a:ext cx="887766" cy="1248156"/>
            <a:chOff x="4335987" y="774785"/>
            <a:chExt cx="887766" cy="1248156"/>
          </a:xfrm>
        </p:grpSpPr>
        <p:sp>
          <p:nvSpPr>
            <p:cNvPr id="46" name="이등변 삼각형 45">
              <a:extLst>
                <a:ext uri="{FF2B5EF4-FFF2-40B4-BE49-F238E27FC236}">
                  <a16:creationId xmlns:a16="http://schemas.microsoft.com/office/drawing/2014/main" id="{270D673E-D152-4473-9A4C-1E3073735563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이등변 삼각형 46">
              <a:extLst>
                <a:ext uri="{FF2B5EF4-FFF2-40B4-BE49-F238E27FC236}">
                  <a16:creationId xmlns:a16="http://schemas.microsoft.com/office/drawing/2014/main" id="{76C11A3A-E339-4197-AA53-B99CBE54A412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7" name="Round Same Side Corner Rectangle 11">
            <a:extLst>
              <a:ext uri="{FF2B5EF4-FFF2-40B4-BE49-F238E27FC236}">
                <a16:creationId xmlns:a16="http://schemas.microsoft.com/office/drawing/2014/main" id="{DD2861BD-46D8-46F3-A307-3F4CFB4EF3C8}"/>
              </a:ext>
            </a:extLst>
          </p:cNvPr>
          <p:cNvSpPr>
            <a:spLocks noChangeAspect="1"/>
          </p:cNvSpPr>
          <p:nvPr/>
        </p:nvSpPr>
        <p:spPr>
          <a:xfrm rot="9900000">
            <a:off x="5919883" y="560212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710821" y="1883169"/>
            <a:ext cx="509017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1.1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การกำหนดความต้องการสำหรับผลิตภัณฑ์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EDBDB8-26BC-45F3-92D6-05EFA81FC2A4}"/>
              </a:ext>
            </a:extLst>
          </p:cNvPr>
          <p:cNvSpPr txBox="1"/>
          <p:nvPr/>
        </p:nvSpPr>
        <p:spPr>
          <a:xfrm>
            <a:off x="3331072" y="4114800"/>
            <a:ext cx="5279528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1.3 </a:t>
            </a:r>
            <a:endParaRPr lang="en-US" altLang="ko-K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h-TH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การกำหนดทรัพยากรที่จำเป็นเพื่อให้บรรลุความสอดคล้อง</a:t>
            </a:r>
            <a:endParaRPr lang="en-US" altLang="ko-K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h-TH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กับผลิตภัณฑ์และความต้องการบริการ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2976B8-BD72-4953-8A9E-7C30ECBD443C}"/>
              </a:ext>
            </a:extLst>
          </p:cNvPr>
          <p:cNvSpPr txBox="1"/>
          <p:nvPr/>
        </p:nvSpPr>
        <p:spPr>
          <a:xfrm>
            <a:off x="6503644" y="5387449"/>
            <a:ext cx="536448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1.4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การดำเนินการควบคุมกระบวนการตามหลักเกณฑ์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ADDB97-7EC1-4328-94AC-D8FAED4AE52D}"/>
              </a:ext>
            </a:extLst>
          </p:cNvPr>
          <p:cNvSpPr txBox="1"/>
          <p:nvPr/>
        </p:nvSpPr>
        <p:spPr>
          <a:xfrm>
            <a:off x="7398372" y="3071612"/>
            <a:ext cx="2390788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1.2.1 กระบวนการ </a:t>
            </a:r>
          </a:p>
          <a:p>
            <a:r>
              <a:rPr lang="th-TH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1.2.2 การยอมรับของผลิตภัณฑ์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30C6E-A86A-7E86-5821-B7D9043CC741}"/>
              </a:ext>
            </a:extLst>
          </p:cNvPr>
          <p:cNvSpPr txBox="1"/>
          <p:nvPr/>
        </p:nvSpPr>
        <p:spPr>
          <a:xfrm>
            <a:off x="4932517" y="3082642"/>
            <a:ext cx="254348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การสร้างเกณฑ์ สำหรับ 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DB54856E-8B82-B82E-2865-EFB427D4022F}"/>
              </a:ext>
            </a:extLst>
          </p:cNvPr>
          <p:cNvSpPr txBox="1">
            <a:spLocks/>
          </p:cNvSpPr>
          <p:nvPr/>
        </p:nvSpPr>
        <p:spPr>
          <a:xfrm>
            <a:off x="535832" y="304800"/>
            <a:ext cx="921776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1.</a:t>
            </a:r>
            <a:r>
              <a:rPr lang="th-TH" sz="5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การวางแผนการดำเนินการและการควบคุม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3" name="Round Same Side Corner Rectangle 11">
            <a:extLst>
              <a:ext uri="{FF2B5EF4-FFF2-40B4-BE49-F238E27FC236}">
                <a16:creationId xmlns:a16="http://schemas.microsoft.com/office/drawing/2014/main" id="{478E4A01-72D1-61A5-A01C-AE997C6C4F30}"/>
              </a:ext>
            </a:extLst>
          </p:cNvPr>
          <p:cNvSpPr>
            <a:spLocks noChangeAspect="1"/>
          </p:cNvSpPr>
          <p:nvPr/>
        </p:nvSpPr>
        <p:spPr>
          <a:xfrm rot="9900000">
            <a:off x="2660420" y="446062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Round Same Side Corner Rectangle 11">
            <a:extLst>
              <a:ext uri="{FF2B5EF4-FFF2-40B4-BE49-F238E27FC236}">
                <a16:creationId xmlns:a16="http://schemas.microsoft.com/office/drawing/2014/main" id="{78AA01CB-C8F6-DAED-0BE5-25C5C363BE77}"/>
              </a:ext>
            </a:extLst>
          </p:cNvPr>
          <p:cNvSpPr>
            <a:spLocks noChangeAspect="1"/>
          </p:cNvSpPr>
          <p:nvPr/>
        </p:nvSpPr>
        <p:spPr>
          <a:xfrm rot="9900000">
            <a:off x="4283224" y="329145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Round Same Side Corner Rectangle 11">
            <a:extLst>
              <a:ext uri="{FF2B5EF4-FFF2-40B4-BE49-F238E27FC236}">
                <a16:creationId xmlns:a16="http://schemas.microsoft.com/office/drawing/2014/main" id="{52B7585D-BEA5-91DE-4DDB-A9EEA5401294}"/>
              </a:ext>
            </a:extLst>
          </p:cNvPr>
          <p:cNvSpPr>
            <a:spLocks noChangeAspect="1"/>
          </p:cNvSpPr>
          <p:nvPr/>
        </p:nvSpPr>
        <p:spPr>
          <a:xfrm rot="9900000">
            <a:off x="1098851" y="211919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5D415F-02AF-F582-D24C-BE0926F6A3B8}"/>
              </a:ext>
            </a:extLst>
          </p:cNvPr>
          <p:cNvSpPr/>
          <p:nvPr/>
        </p:nvSpPr>
        <p:spPr>
          <a:xfrm>
            <a:off x="7433723" y="3134955"/>
            <a:ext cx="2279028" cy="67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3" grpId="0" animBg="1"/>
      <p:bldP spid="17" grpId="0" animBg="1"/>
      <p:bldP spid="21" grpId="0"/>
      <p:bldP spid="27" grpId="0"/>
      <p:bldP spid="30" grpId="0"/>
      <p:bldP spid="33" grpId="0"/>
      <p:bldP spid="11" grpId="0"/>
      <p:bldP spid="48" grpId="0"/>
      <p:bldP spid="3" grpId="0" animBg="1"/>
      <p:bldP spid="5" grpId="0" animBg="1"/>
      <p:bldP spid="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7" y="1828800"/>
            <a:ext cx="6314368" cy="900802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7BF89A4E-A527-4C11-88BC-2107940D13EE}"/>
              </a:ext>
            </a:extLst>
          </p:cNvPr>
          <p:cNvGrpSpPr/>
          <p:nvPr/>
        </p:nvGrpSpPr>
        <p:grpSpPr>
          <a:xfrm>
            <a:off x="896815" y="1651599"/>
            <a:ext cx="887766" cy="1248156"/>
            <a:chOff x="4335987" y="774785"/>
            <a:chExt cx="887766" cy="1248156"/>
          </a:xfrm>
        </p:grpSpPr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45EC5697-1BAC-4394-A9F1-F5CF76EDCD2D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18B74DBC-0C21-49AC-8C36-C61840D643D0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406D523-3182-4120-8F07-28337EAC091B}"/>
              </a:ext>
            </a:extLst>
          </p:cNvPr>
          <p:cNvSpPr txBox="1"/>
          <p:nvPr/>
        </p:nvSpPr>
        <p:spPr>
          <a:xfrm>
            <a:off x="1691421" y="1941064"/>
            <a:ext cx="590918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1.5 </a:t>
            </a:r>
          </a:p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การระบุและการเก็บรักษาข้อมูลเอกสารในขอบเขตที่จำเป็น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3F657AD-5FAB-2A9C-AE06-5392850D3CE8}"/>
              </a:ext>
            </a:extLst>
          </p:cNvPr>
          <p:cNvSpPr/>
          <p:nvPr/>
        </p:nvSpPr>
        <p:spPr>
          <a:xfrm>
            <a:off x="0" y="259127"/>
            <a:ext cx="10217150" cy="922730"/>
          </a:xfrm>
          <a:custGeom>
            <a:avLst/>
            <a:gdLst/>
            <a:ahLst/>
            <a:cxnLst/>
            <a:rect l="l" t="t" r="r" b="b"/>
            <a:pathLst>
              <a:path w="10217150" h="1201420">
                <a:moveTo>
                  <a:pt x="10216896" y="0"/>
                </a:moveTo>
                <a:lnTo>
                  <a:pt x="0" y="0"/>
                </a:lnTo>
                <a:lnTo>
                  <a:pt x="0" y="1200912"/>
                </a:lnTo>
                <a:lnTo>
                  <a:pt x="10216896" y="1200912"/>
                </a:lnTo>
                <a:lnTo>
                  <a:pt x="102168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DB54856E-8B82-B82E-2865-EFB427D4022F}"/>
              </a:ext>
            </a:extLst>
          </p:cNvPr>
          <p:cNvSpPr txBox="1">
            <a:spLocks/>
          </p:cNvSpPr>
          <p:nvPr/>
        </p:nvSpPr>
        <p:spPr>
          <a:xfrm>
            <a:off x="535832" y="304800"/>
            <a:ext cx="921776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1.</a:t>
            </a:r>
            <a:r>
              <a:rPr lang="th-TH" sz="5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การวางแผนการดำเนินการและการควบคุม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B3142-7382-DF75-D55F-CDF4037A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50000" r="50632" b="32222"/>
          <a:stretch/>
        </p:blipFill>
        <p:spPr>
          <a:xfrm>
            <a:off x="10222230" y="111363"/>
            <a:ext cx="1650502" cy="164123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B923-EBF2-7DA1-01CA-52250C77B56E}"/>
              </a:ext>
            </a:extLst>
          </p:cNvPr>
          <p:cNvGrpSpPr/>
          <p:nvPr/>
        </p:nvGrpSpPr>
        <p:grpSpPr>
          <a:xfrm>
            <a:off x="9789160" y="6371813"/>
            <a:ext cx="2250440" cy="409987"/>
            <a:chOff x="9753600" y="6324599"/>
            <a:chExt cx="2250440" cy="409987"/>
          </a:xfrm>
        </p:grpSpPr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F52C3D9D-AFDD-39E1-5764-4A75D5A23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6324599"/>
              <a:ext cx="1012724" cy="40998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AF8BA8F4-1C35-0F6B-A61D-4CC17A51A8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6004" y="6345189"/>
              <a:ext cx="1258036" cy="36880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699F1AF-A7FA-F4B5-989D-CE0F5C2A69AB}"/>
              </a:ext>
            </a:extLst>
          </p:cNvPr>
          <p:cNvSpPr txBox="1"/>
          <p:nvPr/>
        </p:nvSpPr>
        <p:spPr>
          <a:xfrm>
            <a:off x="3399162" y="3429000"/>
            <a:ext cx="496788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1.5.1 เพิ่มความเชื่อมั่นของกระบวนการต่างๆ ที่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เป็นไปตามแผนที่ผู้ผลิตหรือโรงงานวางไว้ </a:t>
            </a:r>
          </a:p>
        </p:txBody>
      </p:sp>
      <p:grpSp>
        <p:nvGrpSpPr>
          <p:cNvPr id="3" name="그룹 112">
            <a:extLst>
              <a:ext uri="{FF2B5EF4-FFF2-40B4-BE49-F238E27FC236}">
                <a16:creationId xmlns:a16="http://schemas.microsoft.com/office/drawing/2014/main" id="{18D7710B-6F16-BDA5-858C-1F309CC433EF}"/>
              </a:ext>
            </a:extLst>
          </p:cNvPr>
          <p:cNvGrpSpPr/>
          <p:nvPr/>
        </p:nvGrpSpPr>
        <p:grpSpPr>
          <a:xfrm>
            <a:off x="612475" y="3070671"/>
            <a:ext cx="2999582" cy="3598568"/>
            <a:chOff x="527680" y="1010171"/>
            <a:chExt cx="3566131" cy="4278252"/>
          </a:xfrm>
        </p:grpSpPr>
        <p:sp>
          <p:nvSpPr>
            <p:cNvPr id="5" name="자유형: 도형 94">
              <a:extLst>
                <a:ext uri="{FF2B5EF4-FFF2-40B4-BE49-F238E27FC236}">
                  <a16:creationId xmlns:a16="http://schemas.microsoft.com/office/drawing/2014/main" id="{0300E8BF-4BBA-5C45-1EFE-E79C26E68B90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자유형: 도형 93">
              <a:extLst>
                <a:ext uri="{FF2B5EF4-FFF2-40B4-BE49-F238E27FC236}">
                  <a16:creationId xmlns:a16="http://schemas.microsoft.com/office/drawing/2014/main" id="{9D30A320-AA21-8674-6124-066980FAFB0A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자유형: 도형 92">
              <a:extLst>
                <a:ext uri="{FF2B5EF4-FFF2-40B4-BE49-F238E27FC236}">
                  <a16:creationId xmlns:a16="http://schemas.microsoft.com/office/drawing/2014/main" id="{A21FAD3C-192F-BAAC-7339-B278A71E19C6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rgbClr val="8064A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자유형: 도형 106">
              <a:extLst>
                <a:ext uri="{FF2B5EF4-FFF2-40B4-BE49-F238E27FC236}">
                  <a16:creationId xmlns:a16="http://schemas.microsoft.com/office/drawing/2014/main" id="{20537BC9-3E45-9DC3-C09E-ABEF171646F1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자유형: 도형 109">
              <a:extLst>
                <a:ext uri="{FF2B5EF4-FFF2-40B4-BE49-F238E27FC236}">
                  <a16:creationId xmlns:a16="http://schemas.microsoft.com/office/drawing/2014/main" id="{F63B4AE6-BF88-D6F7-9124-309CB5566112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rgbClr val="80008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6230D56-AD63-D339-CFDB-D5BF0FE0F6BC}"/>
              </a:ext>
            </a:extLst>
          </p:cNvPr>
          <p:cNvSpPr txBox="1"/>
          <p:nvPr/>
        </p:nvSpPr>
        <p:spPr>
          <a:xfrm>
            <a:off x="4404715" y="4519359"/>
            <a:ext cx="519648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1.5.2 แสดงให้เห็นถึงความสอดคล้องของผลิตภัณฑ์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</a:t>
            </a: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ตามข้อกำหนดที่วางไว้</a:t>
            </a:r>
          </a:p>
        </p:txBody>
      </p:sp>
      <p:sp>
        <p:nvSpPr>
          <p:cNvPr id="7" name="Round Same Side Corner Rectangle 11">
            <a:extLst>
              <a:ext uri="{FF2B5EF4-FFF2-40B4-BE49-F238E27FC236}">
                <a16:creationId xmlns:a16="http://schemas.microsoft.com/office/drawing/2014/main" id="{A1B6C16F-DE07-F732-B5BA-C7956A154CA8}"/>
              </a:ext>
            </a:extLst>
          </p:cNvPr>
          <p:cNvSpPr>
            <a:spLocks noChangeAspect="1"/>
          </p:cNvSpPr>
          <p:nvPr/>
        </p:nvSpPr>
        <p:spPr>
          <a:xfrm rot="9900000">
            <a:off x="1117028" y="210751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235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48" grpId="0"/>
      <p:bldP spid="2" grpId="0"/>
      <p:bldP spid="19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</TotalTime>
  <Words>5308</Words>
  <Application>Microsoft Office PowerPoint</Application>
  <PresentationFormat>Widescreen</PresentationFormat>
  <Paragraphs>388</Paragraphs>
  <Slides>54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Angsana New</vt:lpstr>
      <vt:lpstr>Arial</vt:lpstr>
      <vt:lpstr>BrowalliaUPC</vt:lpstr>
      <vt:lpstr>Calibri</vt:lpstr>
      <vt:lpstr>Georgia</vt:lpstr>
      <vt:lpstr>Microsoft Sans Serif</vt:lpstr>
      <vt:lpstr>Tahoma</vt:lpstr>
      <vt:lpstr>Office Theme</vt:lpstr>
      <vt:lpstr> หลักเกณฑ์การตรวจคุณภาพโรงงาน (PEA Product Acceptance)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nunchanok masikanon</dc:creator>
  <cp:lastModifiedBy>pan panthong</cp:lastModifiedBy>
  <cp:revision>71</cp:revision>
  <cp:lastPrinted>2023-02-24T06:48:02Z</cp:lastPrinted>
  <dcterms:created xsi:type="dcterms:W3CDTF">2023-01-26T07:41:12Z</dcterms:created>
  <dcterms:modified xsi:type="dcterms:W3CDTF">2023-02-24T06:48:35Z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2023-01-26T00:00:00Z</vt:filetime>
  </property>
</Properties>
</file>